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50" r:id="rId2"/>
    <p:sldId id="318" r:id="rId3"/>
    <p:sldId id="309" r:id="rId4"/>
    <p:sldId id="319" r:id="rId5"/>
    <p:sldId id="260" r:id="rId6"/>
    <p:sldId id="261" r:id="rId7"/>
    <p:sldId id="262" r:id="rId8"/>
    <p:sldId id="342" r:id="rId9"/>
    <p:sldId id="321" r:id="rId10"/>
    <p:sldId id="263" r:id="rId11"/>
    <p:sldId id="264" r:id="rId12"/>
    <p:sldId id="370" r:id="rId13"/>
    <p:sldId id="451" r:id="rId14"/>
    <p:sldId id="323" r:id="rId15"/>
    <p:sldId id="324" r:id="rId16"/>
    <p:sldId id="369" r:id="rId17"/>
    <p:sldId id="452" r:id="rId18"/>
    <p:sldId id="371" r:id="rId19"/>
    <p:sldId id="346" r:id="rId20"/>
    <p:sldId id="345" r:id="rId21"/>
    <p:sldId id="347" r:id="rId22"/>
    <p:sldId id="267" r:id="rId23"/>
    <p:sldId id="372" r:id="rId24"/>
    <p:sldId id="327" r:id="rId25"/>
    <p:sldId id="348" r:id="rId26"/>
    <p:sldId id="278" r:id="rId27"/>
    <p:sldId id="328" r:id="rId28"/>
    <p:sldId id="282" r:id="rId29"/>
    <p:sldId id="283" r:id="rId30"/>
    <p:sldId id="349" r:id="rId31"/>
    <p:sldId id="351" r:id="rId32"/>
    <p:sldId id="315" r:id="rId33"/>
    <p:sldId id="373" r:id="rId34"/>
    <p:sldId id="281" r:id="rId35"/>
    <p:sldId id="356" r:id="rId36"/>
    <p:sldId id="357" r:id="rId37"/>
    <p:sldId id="454" r:id="rId38"/>
    <p:sldId id="337" r:id="rId39"/>
    <p:sldId id="339" r:id="rId40"/>
    <p:sldId id="298" r:id="rId41"/>
    <p:sldId id="45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0" y="162"/>
      </p:cViewPr>
      <p:guideLst>
        <p:guide orient="horz" pos="161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97E69-4503-4A8A-9F54-C5EDCBC41C9C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1965B-38F1-4162-A819-024DB095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76143-FEEB-4EDB-A89C-278181116CB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0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0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76143-FEEB-4EDB-A89C-278181116CB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0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0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CC0-8C15-48B4-A638-D0E57A22C03B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F43-A8FD-4245-BA27-2256907CEE77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FFBE-E0F2-4111-92F3-D016719645C8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9583" y="0"/>
            <a:ext cx="3485873" cy="583406"/>
          </a:xfrm>
          <a:prstGeom prst="rect">
            <a:avLst/>
          </a:prstGeom>
          <a:gradFill flip="none"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  <a:tileRect/>
          </a:gradFill>
        </p:spPr>
        <p:txBody>
          <a:bodyPr anchor="ctr" anchorCtr="0"/>
          <a:lstStyle>
            <a:lvl1pPr marL="0" indent="0">
              <a:buNone/>
              <a:defRPr sz="3200" b="1" baseline="0">
                <a:solidFill>
                  <a:srgbClr val="FFFF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8442" y="680936"/>
            <a:ext cx="8807283" cy="560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AC76-E510-46A2-AD1D-D7FDF9BCB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83B5-62CB-48DB-B8EC-9C910228F8D3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0FD-CC3C-45ED-A4AA-54A2B875FEA1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98E3-FB57-4A1F-8998-D682D0387B8F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C474-A4E4-4533-A6F4-E8B09376D7D6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78B-E0AC-4135-A430-C9D95CF2E314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6EC7-2D0C-47D6-B705-1062452CE967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111-E0D8-4FCD-8520-572281959699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C5-56C2-4987-A753-C53A77FAE1C8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EE311-CB86-493D-AF61-8FD473CF03C8}" type="datetime1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9D346E-90CD-429C-B8D7-6F6C3E4AE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18" y="136525"/>
            <a:ext cx="7188897" cy="652462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8ED55C2-EF30-456D-B734-40FD06604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584" y="5455182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83A1F7-6768-4D89-A9BB-BBF6F090B459}"/>
              </a:ext>
            </a:extLst>
          </p:cNvPr>
          <p:cNvCxnSpPr>
            <a:cxnSpLocks/>
          </p:cNvCxnSpPr>
          <p:nvPr/>
        </p:nvCxnSpPr>
        <p:spPr>
          <a:xfrm>
            <a:off x="1151685" y="5734992"/>
            <a:ext cx="963718" cy="793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52116D50-1F58-450A-AE7A-656C2957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0628" y="588416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1CF559-7AC9-4FD3-BE62-4713CAF64ACC}"/>
              </a:ext>
            </a:extLst>
          </p:cNvPr>
          <p:cNvSpPr/>
          <p:nvPr/>
        </p:nvSpPr>
        <p:spPr>
          <a:xfrm>
            <a:off x="1096396" y="6099339"/>
            <a:ext cx="1684903" cy="26377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5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2" descr="D:\Ramesh dont del\CHANG-11e\Art File\labeled_jpegs\12_labeled_images\cha02680_12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2304"/>
            <a:ext cx="3600449" cy="487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B2713-12AD-4AEE-8ED2-63AD110A02D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02671" y="4430"/>
            <a:ext cx="86868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Raoult’s</a:t>
            </a: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Law (Liquid-Liquid Mixture)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5875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Benzene and toluene form an “ideal” solution</a:t>
            </a:r>
          </a:p>
        </p:txBody>
      </p:sp>
      <p:sp>
        <p:nvSpPr>
          <p:cNvPr id="27" name="Rectangle 5"/>
          <p:cNvSpPr txBox="1">
            <a:spLocks noChangeArrowheads="1"/>
          </p:cNvSpPr>
          <p:nvPr/>
        </p:nvSpPr>
        <p:spPr>
          <a:xfrm>
            <a:off x="630238" y="3381375"/>
            <a:ext cx="3417887" cy="2200275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alt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0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alt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0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P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0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X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0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330325" y="1952625"/>
          <a:ext cx="536575" cy="61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CS ChemDraw Drawing" r:id="rId4" imgW="366841" imgH="417150" progId="ChemDraw.Document.6.0">
                  <p:embed/>
                </p:oleObj>
              </mc:Choice>
              <mc:Fallback>
                <p:oleObj name="CS ChemDraw Drawing" r:id="rId4" imgW="366841" imgH="417150" progId="ChemDraw.Document.6.0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1952625"/>
                        <a:ext cx="536575" cy="610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540000" y="1692275"/>
          <a:ext cx="536575" cy="87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CS ChemDraw Drawing" r:id="rId6" imgW="366841" imgH="595620" progId="ChemDraw.Document.6.0">
                  <p:embed/>
                </p:oleObj>
              </mc:Choice>
              <mc:Fallback>
                <p:oleObj name="CS ChemDraw Drawing" r:id="rId6" imgW="366841" imgH="595620" progId="ChemDraw.Document.6.0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1692275"/>
                        <a:ext cx="536575" cy="87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76325" y="2581275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benzene (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95525" y="2581275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toluene (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71650" y="6059269"/>
            <a:ext cx="744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Benzene and toluene similar structures, similar forces (dispersion forces).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What about other liquid-liquid mixtures?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E13E6-50E4-4692-B5A6-5F037059AD92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7100" y="5410197"/>
            <a:ext cx="2655888" cy="714375"/>
            <a:chOff x="362" y="3486"/>
            <a:chExt cx="1673" cy="450"/>
          </a:xfrm>
        </p:grpSpPr>
        <p:sp>
          <p:nvSpPr>
            <p:cNvPr id="38926" name="Text Box 5"/>
            <p:cNvSpPr txBox="1">
              <a:spLocks noChangeArrowheads="1"/>
            </p:cNvSpPr>
            <p:nvPr/>
          </p:nvSpPr>
          <p:spPr bwMode="auto">
            <a:xfrm>
              <a:off x="362" y="3493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A-B</a:t>
              </a:r>
            </a:p>
          </p:txBody>
        </p:sp>
        <p:sp>
          <p:nvSpPr>
            <p:cNvPr id="38927" name="Text Box 6"/>
            <p:cNvSpPr txBox="1">
              <a:spLocks noChangeArrowheads="1"/>
            </p:cNvSpPr>
            <p:nvPr/>
          </p:nvSpPr>
          <p:spPr bwMode="auto">
            <a:xfrm>
              <a:off x="964" y="3486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A-A</a:t>
              </a:r>
            </a:p>
          </p:txBody>
        </p:sp>
        <p:sp>
          <p:nvSpPr>
            <p:cNvPr id="38928" name="Text Box 7"/>
            <p:cNvSpPr txBox="1">
              <a:spLocks noChangeArrowheads="1"/>
            </p:cNvSpPr>
            <p:nvPr/>
          </p:nvSpPr>
          <p:spPr bwMode="auto">
            <a:xfrm>
              <a:off x="1428" y="3486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B-B</a:t>
              </a:r>
            </a:p>
          </p:txBody>
        </p:sp>
        <p:sp>
          <p:nvSpPr>
            <p:cNvPr id="38929" name="Text Box 8"/>
            <p:cNvSpPr txBox="1">
              <a:spLocks noChangeArrowheads="1"/>
            </p:cNvSpPr>
            <p:nvPr/>
          </p:nvSpPr>
          <p:spPr bwMode="auto">
            <a:xfrm>
              <a:off x="834" y="3606"/>
              <a:ext cx="2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/>
                <a:t>&lt;</a:t>
              </a:r>
            </a:p>
          </p:txBody>
        </p:sp>
        <p:sp>
          <p:nvSpPr>
            <p:cNvPr id="38930" name="Text Box 9"/>
            <p:cNvSpPr txBox="1">
              <a:spLocks noChangeArrowheads="1"/>
            </p:cNvSpPr>
            <p:nvPr/>
          </p:nvSpPr>
          <p:spPr bwMode="auto">
            <a:xfrm>
              <a:off x="1400" y="3594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</p:grpSp>
      <p:pic>
        <p:nvPicPr>
          <p:cNvPr id="38919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2046663"/>
            <a:ext cx="2943225" cy="30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6" y="2085975"/>
            <a:ext cx="2888036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5"/>
          <p:cNvSpPr txBox="1">
            <a:spLocks noChangeArrowheads="1"/>
          </p:cNvSpPr>
          <p:nvPr/>
        </p:nvSpPr>
        <p:spPr>
          <a:xfrm>
            <a:off x="266699" y="990600"/>
            <a:ext cx="856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solutions are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nonideal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deviate from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Raoult’s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1844" y="1510784"/>
            <a:ext cx="2415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u="sng" dirty="0">
                <a:solidFill>
                  <a:srgbClr val="0000FF"/>
                </a:solidFill>
              </a:rPr>
              <a:t>Positive Deviation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8569" y="1567934"/>
            <a:ext cx="2545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u="sng" dirty="0">
                <a:solidFill>
                  <a:srgbClr val="0000FF"/>
                </a:solidFill>
              </a:rPr>
              <a:t>Negative Deviation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76200" y="4987925"/>
            <a:ext cx="46863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P</a:t>
            </a:r>
            <a:r>
              <a:rPr lang="en-US" baseline="-25000" dirty="0"/>
              <a:t>A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baseline="-25000" dirty="0"/>
              <a:t>B</a:t>
            </a:r>
            <a:r>
              <a:rPr lang="en-US" dirty="0"/>
              <a:t> and </a:t>
            </a:r>
            <a:r>
              <a:rPr lang="en-US" i="1" dirty="0"/>
              <a:t>P</a:t>
            </a:r>
            <a:r>
              <a:rPr lang="en-US" baseline="-25000" dirty="0"/>
              <a:t>T </a:t>
            </a:r>
            <a:r>
              <a:rPr lang="en-US" dirty="0"/>
              <a:t>are greater than predicted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-609599" y="616267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and B hate each other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		and want to get out!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02671" y="4430"/>
            <a:ext cx="86868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Raoult’s</a:t>
            </a: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Law (Liquid-Liquid Mixture)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505325" y="4987925"/>
            <a:ext cx="46863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P</a:t>
            </a:r>
            <a:r>
              <a:rPr lang="en-US" baseline="-25000" dirty="0"/>
              <a:t>A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baseline="-25000" dirty="0"/>
              <a:t>B</a:t>
            </a:r>
            <a:r>
              <a:rPr lang="en-US" dirty="0"/>
              <a:t> and </a:t>
            </a:r>
            <a:r>
              <a:rPr lang="en-US" i="1" dirty="0"/>
              <a:t>P</a:t>
            </a:r>
            <a:r>
              <a:rPr lang="en-US" baseline="-25000" dirty="0"/>
              <a:t>T </a:t>
            </a:r>
            <a:r>
              <a:rPr lang="en-US" dirty="0"/>
              <a:t>are smaller than predicted</a:t>
            </a:r>
            <a:endParaRPr lang="en-US" i="1" dirty="0"/>
          </a:p>
        </p:txBody>
      </p:sp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5565775" y="5400672"/>
            <a:ext cx="2655888" cy="723900"/>
            <a:chOff x="362" y="3480"/>
            <a:chExt cx="1673" cy="456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62" y="3493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A-B</a:t>
              </a: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964" y="3486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A-A</a:t>
              </a: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428" y="3480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B-B</a:t>
              </a: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834" y="3606"/>
              <a:ext cx="2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/>
                <a:t>&gt;</a:t>
              </a: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400" y="3594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81401" y="616267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and B like each other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		and want to stay together!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8915" grpId="0" animBg="1"/>
      <p:bldP spid="25" grpId="0"/>
      <p:bldP spid="27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17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err="1"/>
              <a:t>Colligative</a:t>
            </a:r>
            <a:r>
              <a:rPr lang="en-US" altLang="en-US" sz="4000" u="sng" dirty="0"/>
              <a:t> Properties of Solutions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308" y="2564094"/>
            <a:ext cx="7497124" cy="1706251"/>
          </a:xfrm>
        </p:spPr>
        <p:txBody>
          <a:bodyPr>
            <a:normAutofit fontScale="92500"/>
          </a:bodyPr>
          <a:lstStyle/>
          <a:p>
            <a:r>
              <a:rPr lang="en-US" altLang="en-US" sz="2400" dirty="0"/>
              <a:t>When solute is introduced into the volume of solvent, the solvent properties change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Colligative</a:t>
            </a:r>
            <a:r>
              <a:rPr lang="en-US" altLang="en-US" sz="2400" dirty="0"/>
              <a:t> properties are properties of solutions that depend </a:t>
            </a:r>
            <a:r>
              <a:rPr lang="en-US" altLang="en-US" sz="2400" b="1" dirty="0">
                <a:solidFill>
                  <a:srgbClr val="0000FF"/>
                </a:solidFill>
              </a:rPr>
              <a:t>solely on the number of particles dissolved in the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754815" y="4838450"/>
            <a:ext cx="6229350" cy="427038"/>
            <a:chOff x="470" y="1459"/>
            <a:chExt cx="3924" cy="26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16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Vapor-Pressure Lowering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441" y="1459"/>
              <a:ext cx="953" cy="242"/>
              <a:chOff x="980" y="2240"/>
              <a:chExt cx="953" cy="242"/>
            </a:xfrm>
          </p:grpSpPr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917" cy="233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i="1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  <a:r>
                  <a:rPr lang="en-US" baseline="-25000" dirty="0"/>
                  <a:t>1 </a:t>
                </a:r>
                <a:r>
                  <a:rPr lang="en-US" i="1" dirty="0"/>
                  <a:t>P </a:t>
                </a:r>
                <a:r>
                  <a:rPr lang="en-US" baseline="-25000" dirty="0"/>
                  <a:t>1</a:t>
                </a:r>
                <a:endParaRPr lang="en-US" i="1" dirty="0"/>
              </a:p>
            </p:txBody>
          </p:sp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1535" y="2240"/>
                <a:ext cx="398" cy="174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1754815" y="5306314"/>
            <a:ext cx="6045201" cy="369888"/>
            <a:chOff x="470" y="2015"/>
            <a:chExt cx="3808" cy="233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14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Boiling-Point Elevation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7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b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b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1754815" y="5707209"/>
            <a:ext cx="5978525" cy="369888"/>
            <a:chOff x="470" y="2511"/>
            <a:chExt cx="3766" cy="233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16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Freezing-Point Depression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f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f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1754815" y="5969381"/>
            <a:ext cx="6111876" cy="554038"/>
            <a:chOff x="470" y="2979"/>
            <a:chExt cx="3850" cy="349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13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Osmotic Pressure (</a:t>
              </a:r>
              <a:r>
                <a:rPr lang="en-US" b="1" dirty="0">
                  <a:latin typeface="Symbol" pitchFamily="18" charset="2"/>
                </a:rPr>
                <a:t>p</a:t>
              </a:r>
              <a:r>
                <a:rPr lang="en-US" b="1" dirty="0"/>
                <a:t>)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722" cy="34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p</a:t>
              </a:r>
              <a:r>
                <a:rPr lang="en-US" dirty="0"/>
                <a:t> = </a:t>
              </a:r>
              <a:r>
                <a:rPr lang="en-US" i="1" dirty="0"/>
                <a:t>MRT</a:t>
              </a: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66796" y="960879"/>
            <a:ext cx="824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</a:rPr>
              <a:t>Solution</a:t>
            </a:r>
            <a:r>
              <a:rPr lang="en-US" sz="2400" dirty="0"/>
              <a:t>- a homogenous mixture of two or more substances.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" y="1494892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Solubility</a:t>
            </a:r>
            <a:r>
              <a:rPr lang="en-US" sz="2400" dirty="0"/>
              <a:t>- the maximum amount of a </a:t>
            </a:r>
            <a:r>
              <a:rPr lang="en-US" sz="2400" u="sng" dirty="0"/>
              <a:t>solute</a:t>
            </a:r>
            <a:r>
              <a:rPr lang="en-US" sz="2400" dirty="0"/>
              <a:t> that will dissolve in a given quantity of </a:t>
            </a:r>
            <a:r>
              <a:rPr lang="en-US" sz="2400" u="sng" dirty="0"/>
              <a:t>solvent</a:t>
            </a:r>
            <a:r>
              <a:rPr lang="en-US" sz="2400" dirty="0"/>
              <a:t> at a specific temperature.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7970" y="4435012"/>
            <a:ext cx="5302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u="sng" dirty="0">
                <a:solidFill>
                  <a:srgbClr val="FF0000"/>
                </a:solidFill>
              </a:rPr>
              <a:t>Four types of  </a:t>
            </a:r>
            <a:r>
              <a:rPr lang="en-US" altLang="en-US" sz="2000" u="sng" dirty="0" err="1">
                <a:solidFill>
                  <a:srgbClr val="FF0000"/>
                </a:solidFill>
              </a:rPr>
              <a:t>colligative</a:t>
            </a:r>
            <a:r>
              <a:rPr lang="en-US" altLang="en-US" sz="2000" u="sng" dirty="0">
                <a:solidFill>
                  <a:srgbClr val="FF0000"/>
                </a:solidFill>
              </a:rPr>
              <a:t> properties of solutions: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96163" y="5255404"/>
            <a:ext cx="6170528" cy="4745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520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9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000" u="sng" dirty="0"/>
              <a:t>Fwd: From Grandma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074" y="3800475"/>
            <a:ext cx="866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Adding salt (non-volatile solute) to water (solvent) will: </a:t>
            </a:r>
          </a:p>
        </p:txBody>
      </p:sp>
      <p:pic>
        <p:nvPicPr>
          <p:cNvPr id="21506" name="Picture 2" descr="http://mentalfloss.com/sites/default/files/styles/article_640x430/public/istock_000011562034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24" y="927794"/>
            <a:ext cx="4168775" cy="28008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38313" y="4442280"/>
            <a:ext cx="5614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800" dirty="0"/>
              <a:t>make the water boil hotter. </a:t>
            </a:r>
          </a:p>
          <a:p>
            <a:pPr marL="342900" indent="-342900">
              <a:buAutoNum type="arabicParenR"/>
            </a:pPr>
            <a:endParaRPr lang="en-US" sz="2800" dirty="0"/>
          </a:p>
          <a:p>
            <a:pPr marL="342900" indent="-342900">
              <a:buAutoNum type="arabicParenR"/>
            </a:pPr>
            <a:endParaRPr lang="en-US" sz="2800" dirty="0"/>
          </a:p>
          <a:p>
            <a:pPr marL="342900" indent="-342900">
              <a:buAutoNum type="arabicParenR"/>
            </a:pPr>
            <a:r>
              <a:rPr lang="en-US" sz="2800" dirty="0"/>
              <a:t>reduce the time it takes to boil.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47726" y="6242605"/>
            <a:ext cx="17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A) 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5411" y="6238180"/>
            <a:ext cx="17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B) False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7708" y="4908886"/>
            <a:ext cx="17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A) 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5393" y="4904461"/>
            <a:ext cx="17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B) False</a:t>
            </a:r>
          </a:p>
        </p:txBody>
      </p:sp>
    </p:spTree>
    <p:extLst>
      <p:ext uri="{BB962C8B-B14F-4D97-AF65-F5344CB8AC3E}">
        <p14:creationId xmlns:p14="http://schemas.microsoft.com/office/powerpoint/2010/main" val="14638583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9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/>
              <a:t>Solutions and Cooking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409700"/>
            <a:ext cx="1943100" cy="5715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altLang="en-US" sz="2400" dirty="0" err="1"/>
              <a:t>Raoult’s</a:t>
            </a:r>
            <a:r>
              <a:rPr lang="en-US" altLang="en-US" sz="2400" dirty="0"/>
              <a:t> law:</a:t>
            </a:r>
          </a:p>
          <a:p>
            <a:pPr eaLnBrk="1" hangingPunct="1">
              <a:buNone/>
            </a:pPr>
            <a:endParaRPr lang="en-US" altLang="en-US" sz="2400" dirty="0"/>
          </a:p>
        </p:txBody>
      </p:sp>
      <p:pic>
        <p:nvPicPr>
          <p:cNvPr id="18436" name="Picture 4" descr="boiling 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316" y="1401045"/>
            <a:ext cx="3214133" cy="281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3975" y="942975"/>
            <a:ext cx="64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Adding salt (non-volatile solute) to water (solvent)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815093" y="5310189"/>
            <a:ext cx="7475714" cy="104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</a:rPr>
              <a:t>As solute is added, the vapor pressure decreases, more energy (higher boiling point) is required for the vapor pressure to equal atmospheric pressure!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4991" y="450163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>
                <a:solidFill>
                  <a:srgbClr val="0000FF"/>
                </a:solidFill>
              </a:rPr>
              <a:t>X</a:t>
            </a:r>
            <a:r>
              <a:rPr lang="en-US" altLang="en-US" sz="3200" b="1" baseline="-25000" dirty="0">
                <a:solidFill>
                  <a:srgbClr val="0000FF"/>
                </a:solidFill>
              </a:rPr>
              <a:t>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48541" y="4524375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34691" y="450163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>
                <a:solidFill>
                  <a:srgbClr val="0000FF"/>
                </a:solidFill>
              </a:rPr>
              <a:t>P</a:t>
            </a:r>
            <a:r>
              <a:rPr lang="en-US" altLang="en-US" sz="3200" b="1" baseline="-25000" dirty="0">
                <a:solidFill>
                  <a:srgbClr val="0000FF"/>
                </a:solidFill>
              </a:rPr>
              <a:t>1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58241" y="4524375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5300" y="4587359"/>
            <a:ext cx="2098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moles of solute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81716" y="4495800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64997" y="1958459"/>
            <a:ext cx="19944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altLang="en-US" sz="2800" b="1" i="1" dirty="0">
                <a:solidFill>
                  <a:srgbClr val="0000FF"/>
                </a:solidFill>
              </a:rPr>
              <a:t>P</a:t>
            </a:r>
            <a:r>
              <a:rPr lang="en-US" altLang="en-US" sz="2800" b="1" baseline="-25000" dirty="0">
                <a:solidFill>
                  <a:srgbClr val="0000FF"/>
                </a:solidFill>
              </a:rPr>
              <a:t>1</a:t>
            </a:r>
            <a:r>
              <a:rPr lang="en-US" altLang="en-US" sz="2800" b="1" dirty="0">
                <a:solidFill>
                  <a:srgbClr val="0000FF"/>
                </a:solidFill>
              </a:rPr>
              <a:t> = </a:t>
            </a:r>
            <a:r>
              <a:rPr lang="en-US" altLang="en-US" sz="2800" b="1" i="1" dirty="0">
                <a:solidFill>
                  <a:srgbClr val="0000FF"/>
                </a:solidFill>
              </a:rPr>
              <a:t>X</a:t>
            </a:r>
            <a:r>
              <a:rPr lang="en-US" altLang="en-US" sz="2800" b="1" baseline="-25000" dirty="0">
                <a:solidFill>
                  <a:srgbClr val="0000FF"/>
                </a:solidFill>
              </a:rPr>
              <a:t>1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sym typeface="Symbol" pitchFamily="18" charset="2"/>
              </a:rPr>
              <a:t> </a:t>
            </a:r>
            <a:r>
              <a:rPr lang="en-US" altLang="en-US" sz="2800" b="1" i="1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4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800" b="1" baseline="30000" dirty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800" b="1" baseline="-25000" dirty="0">
                <a:solidFill>
                  <a:srgbClr val="0000FF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0550" y="2611815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defRPr/>
            </a:pPr>
            <a:r>
              <a:rPr lang="en-US" altLang="en-US" sz="2000" b="1" i="1" dirty="0">
                <a:solidFill>
                  <a:schemeClr val="hlink"/>
                </a:solidFill>
              </a:rPr>
              <a:t>P</a:t>
            </a:r>
            <a:r>
              <a:rPr lang="en-US" altLang="en-US" sz="2000" b="1" i="1" baseline="30000" dirty="0">
                <a:solidFill>
                  <a:schemeClr val="hlink"/>
                </a:solidFill>
              </a:rPr>
              <a:t>0</a:t>
            </a:r>
            <a:r>
              <a:rPr lang="en-US" altLang="en-US" sz="2000" b="1" i="1" baseline="-25000" dirty="0">
                <a:solidFill>
                  <a:schemeClr val="hlink"/>
                </a:solidFill>
              </a:rPr>
              <a:t>1</a:t>
            </a:r>
            <a:r>
              <a:rPr lang="en-US" altLang="en-US" sz="2000" i="1" dirty="0"/>
              <a:t> </a:t>
            </a:r>
            <a:r>
              <a:rPr lang="en-US" altLang="en-US" sz="2000" dirty="0"/>
              <a:t>= vapor pressure of pure solvent</a:t>
            </a:r>
            <a:endParaRPr lang="en-US" altLang="en-US" sz="2000" b="1" i="1" dirty="0">
              <a:solidFill>
                <a:schemeClr val="hlink"/>
              </a:solidFill>
            </a:endParaRPr>
          </a:p>
          <a:p>
            <a:pPr marL="342900" lvl="1" indent="-342900">
              <a:defRPr/>
            </a:pPr>
            <a:r>
              <a:rPr lang="en-US" altLang="en-US" sz="2000" b="1" i="1" dirty="0">
                <a:solidFill>
                  <a:schemeClr val="hlink"/>
                </a:solidFill>
              </a:rPr>
              <a:t>P</a:t>
            </a:r>
            <a:r>
              <a:rPr lang="en-US" altLang="en-US" sz="2000" b="1" i="1" baseline="-25000" dirty="0">
                <a:solidFill>
                  <a:schemeClr val="hlink"/>
                </a:solidFill>
              </a:rPr>
              <a:t>1</a:t>
            </a:r>
            <a:r>
              <a:rPr lang="en-US" altLang="en-US" sz="2000" i="1" dirty="0"/>
              <a:t>  </a:t>
            </a:r>
            <a:r>
              <a:rPr lang="en-US" altLang="en-US" sz="2000" dirty="0"/>
              <a:t>= vapor pressure of the solution </a:t>
            </a:r>
          </a:p>
          <a:p>
            <a:pPr marL="342900" lvl="1" indent="-342900">
              <a:defRPr/>
            </a:pPr>
            <a:r>
              <a:rPr lang="en-US" altLang="en-US" sz="2000" b="1" i="1" dirty="0">
                <a:solidFill>
                  <a:schemeClr val="hlink"/>
                </a:solidFill>
              </a:rPr>
              <a:t>X</a:t>
            </a:r>
            <a:r>
              <a:rPr lang="en-US" altLang="en-US" sz="2000" b="1" i="1" baseline="-25000" dirty="0">
                <a:solidFill>
                  <a:schemeClr val="hlink"/>
                </a:solidFill>
              </a:rPr>
              <a:t>1</a:t>
            </a:r>
            <a:r>
              <a:rPr lang="en-US" altLang="en-US" sz="2000" i="1" dirty="0"/>
              <a:t>  </a:t>
            </a:r>
            <a:r>
              <a:rPr lang="en-US" altLang="en-US" sz="2000" dirty="0"/>
              <a:t>= mole fraction of solvent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87241" y="4501634"/>
            <a:ext cx="182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>
                <a:solidFill>
                  <a:srgbClr val="0000FF"/>
                </a:solidFill>
              </a:rPr>
              <a:t>Boiling Pt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887141" y="4524375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053343" y="6376988"/>
            <a:ext cx="498563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/>
              <a:t>AKA Boiling Point Elevation.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/>
              <a:t>Boiling Point Elevation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114425"/>
            <a:ext cx="8531226" cy="4302716"/>
          </a:xfrm>
        </p:spPr>
        <p:txBody>
          <a:bodyPr wrap="square">
            <a:spAutoFit/>
          </a:bodyPr>
          <a:lstStyle/>
          <a:p>
            <a:r>
              <a:rPr lang="en-US" altLang="en-US" sz="2400" dirty="0"/>
              <a:t>As expected from </a:t>
            </a:r>
            <a:r>
              <a:rPr lang="en-US" altLang="en-US" sz="2400" dirty="0" err="1"/>
              <a:t>Raoult’s</a:t>
            </a:r>
            <a:r>
              <a:rPr lang="en-US" altLang="en-US" sz="2400" dirty="0"/>
              <a:t> law, which predicts lower vapor pressure, boiling temperature elevation is determined by the </a:t>
            </a:r>
            <a:r>
              <a:rPr lang="en-US" altLang="en-US" sz="2400" u="sng" dirty="0"/>
              <a:t>number of moles of solute </a:t>
            </a:r>
            <a:r>
              <a:rPr lang="en-US" altLang="en-US" sz="2400" dirty="0"/>
              <a:t>dissolved in the solution:</a:t>
            </a:r>
          </a:p>
          <a:p>
            <a:pPr lvl="1" eaLnBrk="1" hangingPunct="1">
              <a:spcBef>
                <a:spcPct val="40000"/>
              </a:spcBef>
            </a:pPr>
            <a:endParaRPr lang="en-US" altLang="en-US" sz="2400" dirty="0">
              <a:sym typeface="Symbol" pitchFamily="18" charset="2"/>
            </a:endParaRPr>
          </a:p>
          <a:p>
            <a:pPr lvl="1" eaLnBrk="1" hangingPunct="1">
              <a:spcBef>
                <a:spcPct val="40000"/>
              </a:spcBef>
            </a:pPr>
            <a:endParaRPr lang="en-US" altLang="en-US" sz="2400" dirty="0">
              <a:sym typeface="Symbol" pitchFamily="18" charset="2"/>
            </a:endParaRPr>
          </a:p>
          <a:p>
            <a:pPr lvl="1" eaLnBrk="1" hangingPunct="1">
              <a:spcBef>
                <a:spcPct val="40000"/>
              </a:spcBef>
            </a:pPr>
            <a:endParaRPr lang="en-US" altLang="en-US" sz="2400" dirty="0">
              <a:sym typeface="Symbol" pitchFamily="18" charset="2"/>
            </a:endParaRP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dirty="0">
                <a:sym typeface="Symbol" pitchFamily="18" charset="2"/>
              </a:rPr>
              <a:t></a:t>
            </a:r>
            <a:r>
              <a:rPr lang="en-US" altLang="en-US" sz="2400" i="1" dirty="0">
                <a:sym typeface="Symbol" pitchFamily="18" charset="2"/>
              </a:rPr>
              <a:t>T</a:t>
            </a:r>
            <a:r>
              <a:rPr lang="en-US" altLang="en-US" sz="2400" baseline="-25000" dirty="0">
                <a:sym typeface="Symbol" pitchFamily="18" charset="2"/>
              </a:rPr>
              <a:t>b</a:t>
            </a:r>
            <a:r>
              <a:rPr lang="en-US" altLang="en-US" sz="2400" dirty="0">
                <a:sym typeface="Symbol" pitchFamily="18" charset="2"/>
              </a:rPr>
              <a:t> – the change in boiling point (</a:t>
            </a:r>
            <a:r>
              <a:rPr lang="en-US" sz="2400" dirty="0"/>
              <a:t>°C</a:t>
            </a:r>
            <a:r>
              <a:rPr lang="en-US" altLang="en-US" sz="2400" dirty="0">
                <a:sym typeface="Symbol" pitchFamily="18" charset="2"/>
              </a:rPr>
              <a:t>)</a:t>
            </a: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i="1" dirty="0">
                <a:sym typeface="Symbol" pitchFamily="18" charset="2"/>
              </a:rPr>
              <a:t>m</a:t>
            </a:r>
            <a:r>
              <a:rPr lang="en-US" altLang="en-US" sz="2400" dirty="0">
                <a:sym typeface="Symbol" pitchFamily="18" charset="2"/>
              </a:rPr>
              <a:t> – </a:t>
            </a:r>
            <a:r>
              <a:rPr lang="en-US" altLang="en-US" sz="2400" dirty="0" err="1">
                <a:sym typeface="Symbol" pitchFamily="18" charset="2"/>
              </a:rPr>
              <a:t>molality</a:t>
            </a:r>
            <a:r>
              <a:rPr lang="en-US" altLang="en-US" sz="2400" dirty="0">
                <a:sym typeface="Symbol" pitchFamily="18" charset="2"/>
              </a:rPr>
              <a:t> of the solution (mol/kg)</a:t>
            </a: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i="1" dirty="0">
                <a:sym typeface="Symbol" pitchFamily="18" charset="2"/>
              </a:rPr>
              <a:t>K</a:t>
            </a:r>
            <a:r>
              <a:rPr lang="en-US" altLang="en-US" sz="2400" baseline="-25000" dirty="0">
                <a:sym typeface="Symbol" pitchFamily="18" charset="2"/>
              </a:rPr>
              <a:t>b</a:t>
            </a:r>
            <a:r>
              <a:rPr lang="en-US" altLang="en-US" sz="2400" dirty="0">
                <a:sym typeface="Symbol" pitchFamily="18" charset="2"/>
              </a:rPr>
              <a:t> – boiling point elevation constant (</a:t>
            </a:r>
            <a:r>
              <a:rPr lang="en-US" sz="2400" dirty="0"/>
              <a:t>°C/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altLang="en-US" sz="2400" dirty="0" err="1">
                <a:sym typeface="Symbol" pitchFamily="18" charset="2"/>
              </a:rPr>
              <a:t>mol</a:t>
            </a:r>
            <a:r>
              <a:rPr lang="en-US" altLang="en-US" sz="2400" dirty="0">
                <a:sym typeface="Symbol" pitchFamily="18" charset="2"/>
              </a:rPr>
              <a:t>/kg) or </a:t>
            </a:r>
            <a:r>
              <a:rPr lang="en-US" sz="2400" dirty="0"/>
              <a:t>°C/</a:t>
            </a:r>
            <a:r>
              <a:rPr lang="en-US" sz="2400" i="1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</a:t>
            </a:r>
            <a:endParaRPr lang="en-US" altLang="en-US" sz="2400" dirty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5452" y="3158550"/>
            <a:ext cx="1854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sz="3200" i="1" dirty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altLang="en-US" sz="3200" baseline="-25000" dirty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3200" dirty="0">
                <a:solidFill>
                  <a:srgbClr val="0000FF"/>
                </a:solidFill>
                <a:sym typeface="Symbol" pitchFamily="18" charset="2"/>
              </a:rPr>
              <a:t> = </a:t>
            </a:r>
            <a:r>
              <a:rPr lang="en-US" altLang="en-US" sz="3200" i="1" dirty="0" err="1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en-US" sz="3200" baseline="-25000" dirty="0" err="1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3200" i="1" dirty="0" err="1">
                <a:solidFill>
                  <a:srgbClr val="0000FF"/>
                </a:solidFill>
                <a:sym typeface="Symbol" pitchFamily="18" charset="2"/>
              </a:rPr>
              <a:t>m</a:t>
            </a:r>
            <a:endParaRPr lang="en-US" altLang="en-US" sz="3200" i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930" y="2491860"/>
            <a:ext cx="6715819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/>
              <a:t>change in </a:t>
            </a:r>
            <a:r>
              <a:rPr lang="en-US" altLang="en-US" sz="2000" dirty="0" err="1"/>
              <a:t>bp</a:t>
            </a:r>
            <a:r>
              <a:rPr lang="en-US" altLang="en-US" sz="2000" dirty="0"/>
              <a:t> temperature (</a:t>
            </a:r>
            <a:r>
              <a:rPr lang="en-US" altLang="en-US" sz="2000" dirty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sz="2000" i="1" dirty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altLang="en-US" sz="2000" baseline="-25000" dirty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2000" dirty="0"/>
              <a:t>) </a:t>
            </a:r>
            <a:r>
              <a:rPr lang="en-US" sz="2000" dirty="0">
                <a:latin typeface="Arial Unicode MS"/>
                <a:ea typeface="Arial Unicode MS"/>
                <a:cs typeface="Arial Unicode MS"/>
              </a:rPr>
              <a:t>∝ </a:t>
            </a:r>
            <a:r>
              <a:rPr lang="en-US" altLang="en-US" sz="2000" dirty="0"/>
              <a:t>molality of the solution (</a:t>
            </a:r>
            <a:r>
              <a:rPr lang="en-US" altLang="en-US" sz="2000" i="1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altLang="en-US" sz="2000" dirty="0"/>
              <a:t>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105025" y="5686246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Note:  the </a:t>
            </a:r>
            <a:r>
              <a:rPr lang="en-US" altLang="en-US" i="1" dirty="0"/>
              <a:t>K</a:t>
            </a:r>
            <a:r>
              <a:rPr lang="en-US" altLang="en-US" i="1" baseline="-25000" dirty="0"/>
              <a:t>b</a:t>
            </a:r>
            <a:r>
              <a:rPr lang="en-US" altLang="en-US" dirty="0"/>
              <a:t> value only depends on the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solvent</a:t>
            </a:r>
          </a:p>
          <a:p>
            <a:r>
              <a:rPr lang="en-US" altLang="en-US" dirty="0"/>
              <a:t>            the </a:t>
            </a:r>
            <a:r>
              <a:rPr lang="en-US" altLang="en-US" dirty="0" err="1"/>
              <a:t>molality</a:t>
            </a:r>
            <a:r>
              <a:rPr lang="en-US" altLang="en-US" dirty="0"/>
              <a:t>, </a:t>
            </a:r>
            <a:r>
              <a:rPr lang="en-US" altLang="en-US" i="1" dirty="0"/>
              <a:t>m</a:t>
            </a:r>
            <a:r>
              <a:rPr lang="en-US" altLang="en-US" dirty="0"/>
              <a:t> depends on the concentration of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solute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9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000" u="sng" dirty="0"/>
              <a:t>Fact Checking, </a:t>
            </a:r>
            <a:r>
              <a:rPr lang="en-US" altLang="en-US" sz="4000" u="sng" dirty="0" err="1"/>
              <a:t>Fwd</a:t>
            </a:r>
            <a:r>
              <a:rPr lang="en-US" altLang="en-US" sz="4000" u="sng" dirty="0"/>
              <a:t>: From Grandma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074" y="3800475"/>
            <a:ext cx="866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Adding salt (non-volatile solute) to water (solvent) will: </a:t>
            </a:r>
          </a:p>
        </p:txBody>
      </p:sp>
      <p:pic>
        <p:nvPicPr>
          <p:cNvPr id="21506" name="Picture 2" descr="http://mentalfloss.com/sites/default/files/styles/article_640x430/public/istock_000011562034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24" y="927794"/>
            <a:ext cx="4168775" cy="28008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38313" y="4442280"/>
            <a:ext cx="5614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800" dirty="0"/>
              <a:t>make the water boil hotter. </a:t>
            </a:r>
          </a:p>
          <a:p>
            <a:pPr marL="342900" indent="-342900">
              <a:buAutoNum type="arabicParenR"/>
            </a:pPr>
            <a:endParaRPr lang="en-US" sz="2800" dirty="0"/>
          </a:p>
          <a:p>
            <a:pPr marL="342900" indent="-342900">
              <a:buAutoNum type="arabicParenR"/>
            </a:pPr>
            <a:endParaRPr lang="en-US" sz="2800" dirty="0"/>
          </a:p>
          <a:p>
            <a:pPr marL="342900" indent="-342900">
              <a:buAutoNum type="arabicParenR"/>
            </a:pPr>
            <a:r>
              <a:rPr lang="en-US" sz="2800" dirty="0"/>
              <a:t>reduce the time it takes to boil.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47726" y="6242605"/>
            <a:ext cx="17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A) 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5411" y="6238180"/>
            <a:ext cx="17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B) False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7708" y="4908886"/>
            <a:ext cx="17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A) 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5393" y="4904461"/>
            <a:ext cx="17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B) False</a:t>
            </a:r>
          </a:p>
        </p:txBody>
      </p:sp>
    </p:spTree>
    <p:extLst>
      <p:ext uri="{BB962C8B-B14F-4D97-AF65-F5344CB8AC3E}">
        <p14:creationId xmlns:p14="http://schemas.microsoft.com/office/powerpoint/2010/main" val="2690246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9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000" u="sng" dirty="0"/>
              <a:t>Fact Checking, </a:t>
            </a:r>
            <a:r>
              <a:rPr lang="en-US" altLang="en-US" sz="4000" u="sng" dirty="0" err="1"/>
              <a:t>Fwd</a:t>
            </a:r>
            <a:r>
              <a:rPr lang="en-US" altLang="en-US" sz="4000" u="sng" dirty="0"/>
              <a:t>: From Grandma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074" y="3800475"/>
            <a:ext cx="866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Adding salt (non-volatile solute) to water (solvent) will: </a:t>
            </a:r>
          </a:p>
        </p:txBody>
      </p:sp>
      <p:pic>
        <p:nvPicPr>
          <p:cNvPr id="21506" name="Picture 2" descr="http://mentalfloss.com/sites/default/files/styles/article_640x430/public/istock_000011562034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24" y="927794"/>
            <a:ext cx="4168775" cy="28008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38313" y="4442280"/>
            <a:ext cx="5614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800" dirty="0"/>
              <a:t>make the water boil hotter. </a:t>
            </a:r>
          </a:p>
          <a:p>
            <a:pPr marL="342900" indent="-342900">
              <a:buAutoNum type="arabicParenR"/>
            </a:pPr>
            <a:endParaRPr lang="en-US" sz="2800" dirty="0"/>
          </a:p>
          <a:p>
            <a:pPr marL="342900" indent="-342900">
              <a:buAutoNum type="arabicParenR"/>
            </a:pPr>
            <a:endParaRPr lang="en-US" sz="2800" dirty="0"/>
          </a:p>
          <a:p>
            <a:pPr marL="342900" indent="-342900">
              <a:buAutoNum type="arabicParenR"/>
            </a:pPr>
            <a:r>
              <a:rPr lang="en-US" sz="2800" dirty="0"/>
              <a:t>reduce the time it takes to boil.</a:t>
            </a:r>
          </a:p>
          <a:p>
            <a:endParaRPr lang="en-US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D1AD57-6692-44D3-AE90-C1673313BE33}"/>
              </a:ext>
            </a:extLst>
          </p:cNvPr>
          <p:cNvCxnSpPr>
            <a:cxnSpLocks/>
          </p:cNvCxnSpPr>
          <p:nvPr/>
        </p:nvCxnSpPr>
        <p:spPr>
          <a:xfrm>
            <a:off x="1962149" y="5874084"/>
            <a:ext cx="4762501" cy="2663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3C89AA-7C66-4CFC-BCEC-E0C82C61EC34}"/>
              </a:ext>
            </a:extLst>
          </p:cNvPr>
          <p:cNvCxnSpPr>
            <a:cxnSpLocks/>
          </p:cNvCxnSpPr>
          <p:nvPr/>
        </p:nvCxnSpPr>
        <p:spPr>
          <a:xfrm flipV="1">
            <a:off x="1962149" y="5891933"/>
            <a:ext cx="4762501" cy="248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65D687-513C-4BB3-A66F-0BFA9329BAFC}"/>
              </a:ext>
            </a:extLst>
          </p:cNvPr>
          <p:cNvSpPr/>
          <p:nvPr/>
        </p:nvSpPr>
        <p:spPr>
          <a:xfrm>
            <a:off x="1045367" y="4881510"/>
            <a:ext cx="6691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boiling point of water increases from 100°C (212°F) to 102°C (216°F) upon the addition of salt. </a:t>
            </a:r>
          </a:p>
        </p:txBody>
      </p:sp>
    </p:spTree>
    <p:extLst>
      <p:ext uri="{BB962C8B-B14F-4D97-AF65-F5344CB8AC3E}">
        <p14:creationId xmlns:p14="http://schemas.microsoft.com/office/powerpoint/2010/main" val="8214675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17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err="1"/>
              <a:t>Colligative</a:t>
            </a:r>
            <a:r>
              <a:rPr lang="en-US" altLang="en-US" sz="4000" u="sng" dirty="0"/>
              <a:t> Properties of Solutions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308" y="2564094"/>
            <a:ext cx="7497124" cy="1706251"/>
          </a:xfrm>
        </p:spPr>
        <p:txBody>
          <a:bodyPr>
            <a:normAutofit fontScale="92500"/>
          </a:bodyPr>
          <a:lstStyle/>
          <a:p>
            <a:r>
              <a:rPr lang="en-US" altLang="en-US" sz="2400" dirty="0"/>
              <a:t>When solute is introduced into the volume of solvent, the solvent properties change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Colligative</a:t>
            </a:r>
            <a:r>
              <a:rPr lang="en-US" altLang="en-US" sz="2400" dirty="0"/>
              <a:t> properties are properties of solutions that depend </a:t>
            </a:r>
            <a:r>
              <a:rPr lang="en-US" altLang="en-US" sz="2400" b="1" dirty="0">
                <a:solidFill>
                  <a:srgbClr val="0000FF"/>
                </a:solidFill>
              </a:rPr>
              <a:t>solely on the number of particles dissolved in the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754815" y="4838450"/>
            <a:ext cx="6229350" cy="427038"/>
            <a:chOff x="470" y="1459"/>
            <a:chExt cx="3924" cy="26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16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Vapor-Pressure Lowering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441" y="1459"/>
              <a:ext cx="953" cy="242"/>
              <a:chOff x="980" y="2240"/>
              <a:chExt cx="953" cy="242"/>
            </a:xfrm>
          </p:grpSpPr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917" cy="233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i="1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  <a:r>
                  <a:rPr lang="en-US" baseline="-25000" dirty="0"/>
                  <a:t>1 </a:t>
                </a:r>
                <a:r>
                  <a:rPr lang="en-US" i="1" dirty="0"/>
                  <a:t>P </a:t>
                </a:r>
                <a:r>
                  <a:rPr lang="en-US" baseline="-25000" dirty="0"/>
                  <a:t>1</a:t>
                </a:r>
                <a:endParaRPr lang="en-US" i="1" dirty="0"/>
              </a:p>
            </p:txBody>
          </p:sp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1535" y="2240"/>
                <a:ext cx="398" cy="174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1754815" y="5306314"/>
            <a:ext cx="6045201" cy="369888"/>
            <a:chOff x="470" y="2015"/>
            <a:chExt cx="3808" cy="233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14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Boiling-Point Elevation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7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b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b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1754815" y="5707209"/>
            <a:ext cx="5978525" cy="369888"/>
            <a:chOff x="470" y="2511"/>
            <a:chExt cx="3766" cy="233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16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Freezing-Point Depression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f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f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1754815" y="5969381"/>
            <a:ext cx="6111876" cy="554038"/>
            <a:chOff x="470" y="2979"/>
            <a:chExt cx="3850" cy="349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13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Osmotic Pressure (</a:t>
              </a:r>
              <a:r>
                <a:rPr lang="en-US" b="1" dirty="0">
                  <a:latin typeface="Symbol" pitchFamily="18" charset="2"/>
                </a:rPr>
                <a:t>p</a:t>
              </a:r>
              <a:r>
                <a:rPr lang="en-US" b="1" dirty="0"/>
                <a:t>)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722" cy="34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p</a:t>
              </a:r>
              <a:r>
                <a:rPr lang="en-US" dirty="0"/>
                <a:t> = </a:t>
              </a:r>
              <a:r>
                <a:rPr lang="en-US" i="1" dirty="0"/>
                <a:t>MRT</a:t>
              </a: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66796" y="960879"/>
            <a:ext cx="824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</a:rPr>
              <a:t>Solution</a:t>
            </a:r>
            <a:r>
              <a:rPr lang="en-US" sz="2400" dirty="0"/>
              <a:t>- a homogenous mixture of two or more substances.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" y="1494892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Solubility</a:t>
            </a:r>
            <a:r>
              <a:rPr lang="en-US" sz="2400" dirty="0"/>
              <a:t>- the maximum amount of a </a:t>
            </a:r>
            <a:r>
              <a:rPr lang="en-US" sz="2400" u="sng" dirty="0"/>
              <a:t>solute</a:t>
            </a:r>
            <a:r>
              <a:rPr lang="en-US" sz="2400" dirty="0"/>
              <a:t> that will dissolve in a given quantity of </a:t>
            </a:r>
            <a:r>
              <a:rPr lang="en-US" sz="2400" u="sng" dirty="0"/>
              <a:t>solvent</a:t>
            </a:r>
            <a:r>
              <a:rPr lang="en-US" sz="2400" dirty="0"/>
              <a:t> at a specific temperature.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7970" y="4435012"/>
            <a:ext cx="5302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u="sng" dirty="0">
                <a:solidFill>
                  <a:srgbClr val="FF0000"/>
                </a:solidFill>
              </a:rPr>
              <a:t>Four types of  </a:t>
            </a:r>
            <a:r>
              <a:rPr lang="en-US" altLang="en-US" sz="2000" u="sng" dirty="0" err="1">
                <a:solidFill>
                  <a:srgbClr val="FF0000"/>
                </a:solidFill>
              </a:rPr>
              <a:t>colligative</a:t>
            </a:r>
            <a:r>
              <a:rPr lang="en-US" altLang="en-US" sz="2000" u="sng" dirty="0">
                <a:solidFill>
                  <a:srgbClr val="FF0000"/>
                </a:solidFill>
              </a:rPr>
              <a:t> properties of solutions: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96163" y="5661796"/>
            <a:ext cx="6170528" cy="4745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384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/>
              <a:t>Freezing Point Depression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2530" name="Picture 2" descr="http://i.cdn.turner.com/cnn/2010/TRAVEL/12/22/airplane.deicing/t1larg.deicing.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1348688"/>
            <a:ext cx="3773715" cy="21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surfguppy.com/wp-content/uploads/2014/04/SOLUBILITY-non-volatile-friends-F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35" y="3820205"/>
            <a:ext cx="3923393" cy="251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learner.org/courses/chemistry/images/lrg_img/FreezingPo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36" y="1232575"/>
            <a:ext cx="4208946" cy="22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youngcardriver.com/wp-content/uploads/2014/01/collan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2" y="3979862"/>
            <a:ext cx="3690711" cy="169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2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17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err="1"/>
              <a:t>Colligative</a:t>
            </a:r>
            <a:r>
              <a:rPr lang="en-US" altLang="en-US" sz="4000" u="sng" dirty="0"/>
              <a:t> Properties of Solutions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308" y="2564094"/>
            <a:ext cx="7497124" cy="1706251"/>
          </a:xfrm>
        </p:spPr>
        <p:txBody>
          <a:bodyPr>
            <a:normAutofit fontScale="92500"/>
          </a:bodyPr>
          <a:lstStyle/>
          <a:p>
            <a:r>
              <a:rPr lang="en-US" altLang="en-US" sz="2400" dirty="0"/>
              <a:t>When solute is introduced into the volume of solvent, the solvent properties change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Colligative</a:t>
            </a:r>
            <a:r>
              <a:rPr lang="en-US" altLang="en-US" sz="2400" dirty="0"/>
              <a:t> properties are properties of solutions that depend </a:t>
            </a:r>
            <a:r>
              <a:rPr lang="en-US" altLang="en-US" sz="2400" b="1" dirty="0">
                <a:solidFill>
                  <a:srgbClr val="0000FF"/>
                </a:solidFill>
              </a:rPr>
              <a:t>solely on the number of particles dissolved in the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754815" y="4838450"/>
            <a:ext cx="6229350" cy="427038"/>
            <a:chOff x="470" y="1459"/>
            <a:chExt cx="3924" cy="26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16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Vapor-Pressure Lowering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441" y="1459"/>
              <a:ext cx="953" cy="242"/>
              <a:chOff x="980" y="2240"/>
              <a:chExt cx="953" cy="242"/>
            </a:xfrm>
          </p:grpSpPr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917" cy="233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i="1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  <a:r>
                  <a:rPr lang="en-US" baseline="-25000" dirty="0"/>
                  <a:t>1 </a:t>
                </a:r>
                <a:r>
                  <a:rPr lang="en-US" i="1" dirty="0"/>
                  <a:t>P </a:t>
                </a:r>
                <a:r>
                  <a:rPr lang="en-US" baseline="-25000" dirty="0"/>
                  <a:t>1</a:t>
                </a:r>
                <a:endParaRPr lang="en-US" i="1" dirty="0"/>
              </a:p>
            </p:txBody>
          </p:sp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1535" y="2240"/>
                <a:ext cx="398" cy="174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1754815" y="5306314"/>
            <a:ext cx="6045201" cy="369888"/>
            <a:chOff x="470" y="2015"/>
            <a:chExt cx="3808" cy="233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14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Boiling-Point Elevation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7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b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b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1754815" y="5707209"/>
            <a:ext cx="5978525" cy="369888"/>
            <a:chOff x="470" y="2511"/>
            <a:chExt cx="3766" cy="233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16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Freezing-Point Depression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f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f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1754815" y="5969381"/>
            <a:ext cx="6111876" cy="554038"/>
            <a:chOff x="470" y="2979"/>
            <a:chExt cx="3850" cy="349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13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Osmotic Pressure (</a:t>
              </a:r>
              <a:r>
                <a:rPr lang="en-US" b="1" dirty="0">
                  <a:latin typeface="Symbol" pitchFamily="18" charset="2"/>
                </a:rPr>
                <a:t>p</a:t>
              </a:r>
              <a:r>
                <a:rPr lang="en-US" b="1" dirty="0"/>
                <a:t>)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722" cy="34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p</a:t>
              </a:r>
              <a:r>
                <a:rPr lang="en-US" dirty="0"/>
                <a:t> = </a:t>
              </a:r>
              <a:r>
                <a:rPr lang="en-US" i="1" dirty="0"/>
                <a:t>MRT</a:t>
              </a: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66796" y="960879"/>
            <a:ext cx="824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</a:rPr>
              <a:t>Solution</a:t>
            </a:r>
            <a:r>
              <a:rPr lang="en-US" sz="2400" dirty="0"/>
              <a:t>- a homogenous mixture of two or more substances.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" y="1494892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Solubility</a:t>
            </a:r>
            <a:r>
              <a:rPr lang="en-US" sz="2400" dirty="0"/>
              <a:t>- the maximum amount of a </a:t>
            </a:r>
            <a:r>
              <a:rPr lang="en-US" sz="2400" u="sng" dirty="0"/>
              <a:t>solute</a:t>
            </a:r>
            <a:r>
              <a:rPr lang="en-US" sz="2400" dirty="0"/>
              <a:t> that will dissolve in a given quantity of </a:t>
            </a:r>
            <a:r>
              <a:rPr lang="en-US" sz="2400" u="sng" dirty="0"/>
              <a:t>solvent</a:t>
            </a:r>
            <a:r>
              <a:rPr lang="en-US" sz="2400" dirty="0"/>
              <a:t> at a specific temperature.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7970" y="4435012"/>
            <a:ext cx="5302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u="sng" dirty="0">
                <a:solidFill>
                  <a:srgbClr val="FF0000"/>
                </a:solidFill>
              </a:rPr>
              <a:t>Four types of  </a:t>
            </a:r>
            <a:r>
              <a:rPr lang="en-US" altLang="en-US" sz="2000" u="sng" dirty="0" err="1">
                <a:solidFill>
                  <a:srgbClr val="FF0000"/>
                </a:solidFill>
              </a:rPr>
              <a:t>colligative</a:t>
            </a:r>
            <a:r>
              <a:rPr lang="en-US" altLang="en-US" sz="2000" u="sng" dirty="0">
                <a:solidFill>
                  <a:srgbClr val="FF0000"/>
                </a:solidFill>
              </a:rPr>
              <a:t> properties of solutions: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/>
              <a:t>Freezing Point Depression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114425"/>
            <a:ext cx="8531226" cy="3933384"/>
          </a:xfrm>
        </p:spPr>
        <p:txBody>
          <a:bodyPr wrap="square">
            <a:spAutoFit/>
          </a:bodyPr>
          <a:lstStyle/>
          <a:p>
            <a:r>
              <a:rPr lang="en-US" altLang="en-US" sz="2400" dirty="0"/>
              <a:t>Addition of a nonvolatile solute to a solution lowers the freezing point of the solution relative to the pure solvent:</a:t>
            </a:r>
          </a:p>
          <a:p>
            <a:pPr lvl="1" eaLnBrk="1" hangingPunct="1">
              <a:spcBef>
                <a:spcPct val="40000"/>
              </a:spcBef>
            </a:pPr>
            <a:endParaRPr lang="en-US" altLang="en-US" sz="2400" dirty="0">
              <a:sym typeface="Symbol" pitchFamily="18" charset="2"/>
            </a:endParaRPr>
          </a:p>
          <a:p>
            <a:pPr lvl="1" eaLnBrk="1" hangingPunct="1">
              <a:spcBef>
                <a:spcPct val="40000"/>
              </a:spcBef>
            </a:pPr>
            <a:endParaRPr lang="en-US" altLang="en-US" sz="2400" dirty="0">
              <a:sym typeface="Symbol" pitchFamily="18" charset="2"/>
            </a:endParaRPr>
          </a:p>
          <a:p>
            <a:pPr lvl="1" eaLnBrk="1" hangingPunct="1">
              <a:spcBef>
                <a:spcPct val="40000"/>
              </a:spcBef>
            </a:pPr>
            <a:endParaRPr lang="en-US" altLang="en-US" sz="2400" dirty="0">
              <a:sym typeface="Symbol" pitchFamily="18" charset="2"/>
            </a:endParaRP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dirty="0">
                <a:sym typeface="Symbol" pitchFamily="18" charset="2"/>
              </a:rPr>
              <a:t></a:t>
            </a:r>
            <a:r>
              <a:rPr lang="en-US" altLang="en-US" sz="2400" i="1" dirty="0" err="1">
                <a:sym typeface="Symbol" pitchFamily="18" charset="2"/>
              </a:rPr>
              <a:t>T</a:t>
            </a:r>
            <a:r>
              <a:rPr lang="en-US" altLang="en-US" sz="2400" baseline="-25000" dirty="0" err="1">
                <a:sym typeface="Symbol" pitchFamily="18" charset="2"/>
              </a:rPr>
              <a:t>f</a:t>
            </a:r>
            <a:r>
              <a:rPr lang="en-US" altLang="en-US" sz="2400" dirty="0">
                <a:sym typeface="Symbol" pitchFamily="18" charset="2"/>
              </a:rPr>
              <a:t> – the change in freezing/melting point (</a:t>
            </a:r>
            <a:r>
              <a:rPr lang="en-US" sz="2400" dirty="0"/>
              <a:t>°C)</a:t>
            </a:r>
            <a:endParaRPr lang="en-US" altLang="en-US" sz="2400" dirty="0">
              <a:sym typeface="Symbol" pitchFamily="18" charset="2"/>
            </a:endParaRP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i="1" dirty="0">
                <a:sym typeface="Symbol" pitchFamily="18" charset="2"/>
              </a:rPr>
              <a:t>m</a:t>
            </a:r>
            <a:r>
              <a:rPr lang="en-US" altLang="en-US" sz="2400" dirty="0">
                <a:sym typeface="Symbol" pitchFamily="18" charset="2"/>
              </a:rPr>
              <a:t> – </a:t>
            </a:r>
            <a:r>
              <a:rPr lang="en-US" altLang="en-US" sz="2400" dirty="0" err="1">
                <a:sym typeface="Symbol" pitchFamily="18" charset="2"/>
              </a:rPr>
              <a:t>molality</a:t>
            </a:r>
            <a:r>
              <a:rPr lang="en-US" altLang="en-US" sz="2400" dirty="0">
                <a:sym typeface="Symbol" pitchFamily="18" charset="2"/>
              </a:rPr>
              <a:t> of the solution (mol/kg)</a:t>
            </a: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i="1" dirty="0" err="1">
                <a:sym typeface="Symbol" pitchFamily="18" charset="2"/>
              </a:rPr>
              <a:t>K</a:t>
            </a:r>
            <a:r>
              <a:rPr lang="en-US" altLang="en-US" sz="2400" baseline="-25000" dirty="0" err="1">
                <a:sym typeface="Symbol" pitchFamily="18" charset="2"/>
              </a:rPr>
              <a:t>f</a:t>
            </a:r>
            <a:r>
              <a:rPr lang="en-US" altLang="en-US" sz="2400" dirty="0">
                <a:sym typeface="Symbol" pitchFamily="18" charset="2"/>
              </a:rPr>
              <a:t> – freezing point depression constant (</a:t>
            </a:r>
            <a:r>
              <a:rPr lang="en-US" sz="2400" dirty="0"/>
              <a:t>°C/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altLang="en-US" sz="2400" dirty="0" err="1">
                <a:sym typeface="Symbol" pitchFamily="18" charset="2"/>
              </a:rPr>
              <a:t>mol</a:t>
            </a:r>
            <a:r>
              <a:rPr lang="en-US" altLang="en-US" sz="2400" dirty="0">
                <a:sym typeface="Symbol" pitchFamily="18" charset="2"/>
              </a:rPr>
              <a:t>/kg) or </a:t>
            </a:r>
            <a:r>
              <a:rPr lang="en-US" sz="2400" dirty="0"/>
              <a:t>°C/</a:t>
            </a:r>
            <a:r>
              <a:rPr lang="en-US" sz="2400" i="1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</a:t>
            </a:r>
            <a:endParaRPr lang="en-US" altLang="en-US" sz="2400" dirty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86366" y="2882784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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T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K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m</a:t>
            </a:r>
            <a:endParaRPr lang="en-US" altLang="en-US" sz="3200" i="1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1248" y="2172552"/>
            <a:ext cx="7097727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/>
              <a:t>change in freezing temperature (</a:t>
            </a:r>
            <a:r>
              <a:rPr lang="en-US" altLang="en-US" sz="2000" dirty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sz="2000" i="1" dirty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altLang="en-US" sz="2000" baseline="-25000" dirty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2000" dirty="0"/>
              <a:t>) </a:t>
            </a:r>
            <a:r>
              <a:rPr lang="en-US" sz="2000" dirty="0">
                <a:latin typeface="Arial Unicode MS"/>
                <a:ea typeface="Arial Unicode MS"/>
                <a:cs typeface="Arial Unicode MS"/>
              </a:rPr>
              <a:t>∝ </a:t>
            </a:r>
            <a:r>
              <a:rPr lang="en-US" altLang="en-US" sz="2000" dirty="0"/>
              <a:t>molality of the solution (</a:t>
            </a:r>
            <a:r>
              <a:rPr lang="en-US" altLang="en-US" sz="2000" i="1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altLang="en-US" sz="2000" dirty="0"/>
              <a:t>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105025" y="5686246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Note:  the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f</a:t>
            </a:r>
            <a:r>
              <a:rPr lang="en-US" altLang="en-US" dirty="0"/>
              <a:t> value only depends on the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solvent</a:t>
            </a:r>
          </a:p>
          <a:p>
            <a:r>
              <a:rPr lang="en-US" altLang="en-US" dirty="0"/>
              <a:t>            the </a:t>
            </a:r>
            <a:r>
              <a:rPr lang="en-US" altLang="en-US" dirty="0" err="1"/>
              <a:t>molality</a:t>
            </a:r>
            <a:r>
              <a:rPr lang="en-US" altLang="en-US" dirty="0"/>
              <a:t>, </a:t>
            </a:r>
            <a:r>
              <a:rPr lang="en-US" altLang="en-US" i="1" dirty="0"/>
              <a:t>m</a:t>
            </a:r>
            <a:r>
              <a:rPr lang="en-US" altLang="en-US" dirty="0"/>
              <a:t> depends on the concentration of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4516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Phase Diagram Solution vs Water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699" y="1093789"/>
            <a:ext cx="5060502" cy="520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58976" y="2066443"/>
            <a:ext cx="1836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Boiling point elevation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Vapor pressure lowering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1988457"/>
            <a:ext cx="856343" cy="566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647543" y="2409371"/>
            <a:ext cx="986971" cy="1451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556" y="2230842"/>
            <a:ext cx="166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33FF"/>
                </a:solidFill>
              </a:rPr>
              <a:t>Freezing point depression</a:t>
            </a:r>
          </a:p>
        </p:txBody>
      </p:sp>
      <p:sp>
        <p:nvSpPr>
          <p:cNvPr id="14" name="Oval 13"/>
          <p:cNvSpPr/>
          <p:nvPr/>
        </p:nvSpPr>
        <p:spPr>
          <a:xfrm>
            <a:off x="3200400" y="1988457"/>
            <a:ext cx="856343" cy="56605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99772" y="2358571"/>
            <a:ext cx="1422400" cy="34108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3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CF683-FD92-42BE-B477-B3ED7799902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43011" name="Picture 5" descr="D:\Ramesh dont del\CHANG-11e\Art File\labeled_jpegs\12_labeled_images\cha02680_t1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08403"/>
            <a:ext cx="7162800" cy="313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06025" y="4668449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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T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K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m</a:t>
            </a:r>
            <a:endParaRPr lang="en-US" altLang="en-US" sz="3200" i="1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0573" y="5358607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40000"/>
              </a:spcBef>
            </a:pPr>
            <a:r>
              <a:rPr lang="en-US" altLang="en-US" sz="1600" dirty="0">
                <a:sym typeface="Symbol" pitchFamily="18" charset="2"/>
              </a:rPr>
              <a:t></a:t>
            </a:r>
            <a:r>
              <a:rPr lang="en-US" altLang="en-US" sz="1600" i="1" dirty="0" err="1">
                <a:sym typeface="Symbol" pitchFamily="18" charset="2"/>
              </a:rPr>
              <a:t>T</a:t>
            </a:r>
            <a:r>
              <a:rPr lang="en-US" altLang="en-US" sz="1600" baseline="-25000" dirty="0" err="1">
                <a:sym typeface="Symbol" pitchFamily="18" charset="2"/>
              </a:rPr>
              <a:t>f</a:t>
            </a:r>
            <a:r>
              <a:rPr lang="en-US" altLang="en-US" sz="1600" dirty="0">
                <a:sym typeface="Symbol" pitchFamily="18" charset="2"/>
              </a:rPr>
              <a:t> – the change in freezing/melting point (</a:t>
            </a:r>
            <a:r>
              <a:rPr lang="en-US" sz="1600" dirty="0"/>
              <a:t>°C)</a:t>
            </a:r>
            <a:endParaRPr lang="en-US" altLang="en-US" sz="1600" dirty="0">
              <a:sym typeface="Symbol" pitchFamily="18" charset="2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i="1" dirty="0">
                <a:sym typeface="Symbol" pitchFamily="18" charset="2"/>
              </a:rPr>
              <a:t>m</a:t>
            </a:r>
            <a:r>
              <a:rPr lang="en-US" altLang="en-US" sz="1600" dirty="0">
                <a:sym typeface="Symbol" pitchFamily="18" charset="2"/>
              </a:rPr>
              <a:t> – molality of the solution 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 dirty="0" err="1">
                <a:sym typeface="Symbol" pitchFamily="18" charset="2"/>
              </a:rPr>
              <a:t>K</a:t>
            </a:r>
            <a:r>
              <a:rPr lang="en-US" altLang="en-US" sz="1600" baseline="-25000" dirty="0" err="1">
                <a:sym typeface="Symbol" pitchFamily="18" charset="2"/>
              </a:rPr>
              <a:t>f</a:t>
            </a:r>
            <a:r>
              <a:rPr lang="en-US" altLang="en-US" sz="1600" dirty="0">
                <a:sym typeface="Symbol" pitchFamily="18" charset="2"/>
              </a:rPr>
              <a:t> – freezing point depression constant 		(</a:t>
            </a:r>
            <a:r>
              <a:rPr lang="en-US" sz="1600" dirty="0"/>
              <a:t>°C/</a:t>
            </a:r>
            <a:r>
              <a:rPr lang="en-US" sz="1600" dirty="0">
                <a:sym typeface="Symbol" pitchFamily="18" charset="2"/>
              </a:rPr>
              <a:t>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 or </a:t>
            </a:r>
            <a:r>
              <a:rPr lang="en-US" sz="1600" dirty="0"/>
              <a:t>°C/</a:t>
            </a:r>
            <a:r>
              <a:rPr lang="en-US" sz="1600" i="1" dirty="0">
                <a:sym typeface="Symbol" pitchFamily="18" charset="2"/>
              </a:rPr>
              <a:t>m</a:t>
            </a:r>
            <a:r>
              <a:rPr lang="en-US" sz="1600" dirty="0">
                <a:sym typeface="Symbol" pitchFamily="18" charset="2"/>
              </a:rPr>
              <a:t>)</a:t>
            </a:r>
            <a:endParaRPr lang="en-US" altLang="en-US" sz="16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2248" y="4668448"/>
            <a:ext cx="1854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sz="3200" i="1" dirty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altLang="en-US" sz="3200" baseline="-25000" dirty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3200" dirty="0">
                <a:solidFill>
                  <a:srgbClr val="0000FF"/>
                </a:solidFill>
                <a:sym typeface="Symbol" pitchFamily="18" charset="2"/>
              </a:rPr>
              <a:t> = </a:t>
            </a:r>
            <a:r>
              <a:rPr lang="en-US" altLang="en-US" sz="3200" i="1" dirty="0" err="1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en-US" sz="3200" baseline="-25000" dirty="0" err="1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3200" i="1" dirty="0" err="1">
                <a:solidFill>
                  <a:srgbClr val="0000FF"/>
                </a:solidFill>
                <a:sym typeface="Symbol" pitchFamily="18" charset="2"/>
              </a:rPr>
              <a:t>m</a:t>
            </a:r>
            <a:endParaRPr lang="en-US" altLang="en-US" sz="3200" i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9231" y="5340308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40000"/>
              </a:spcBef>
            </a:pPr>
            <a:r>
              <a:rPr lang="en-US" altLang="en-US" sz="1600" dirty="0">
                <a:sym typeface="Symbol" pitchFamily="18" charset="2"/>
              </a:rPr>
              <a:t></a:t>
            </a:r>
            <a:r>
              <a:rPr lang="en-US" altLang="en-US" sz="1600" i="1" dirty="0">
                <a:sym typeface="Symbol" pitchFamily="18" charset="2"/>
              </a:rPr>
              <a:t>T</a:t>
            </a:r>
            <a:r>
              <a:rPr lang="en-US" altLang="en-US" sz="1600" baseline="-25000" dirty="0">
                <a:sym typeface="Symbol" pitchFamily="18" charset="2"/>
              </a:rPr>
              <a:t>b</a:t>
            </a:r>
            <a:r>
              <a:rPr lang="en-US" altLang="en-US" sz="1600" dirty="0">
                <a:sym typeface="Symbol" pitchFamily="18" charset="2"/>
              </a:rPr>
              <a:t> – the change in boiling point (</a:t>
            </a:r>
            <a:r>
              <a:rPr lang="en-US" sz="1600" dirty="0"/>
              <a:t>°C</a:t>
            </a:r>
            <a:r>
              <a:rPr lang="en-US" altLang="en-US" sz="1600" dirty="0">
                <a:sym typeface="Symbol" pitchFamily="18" charset="2"/>
              </a:rPr>
              <a:t>)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 dirty="0">
                <a:sym typeface="Symbol" pitchFamily="18" charset="2"/>
              </a:rPr>
              <a:t>m</a:t>
            </a:r>
            <a:r>
              <a:rPr lang="en-US" altLang="en-US" sz="1600" dirty="0">
                <a:sym typeface="Symbol" pitchFamily="18" charset="2"/>
              </a:rPr>
              <a:t> – molality of the solution 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 dirty="0">
                <a:sym typeface="Symbol" pitchFamily="18" charset="2"/>
              </a:rPr>
              <a:t>K</a:t>
            </a:r>
            <a:r>
              <a:rPr lang="en-US" altLang="en-US" sz="1600" baseline="-25000" dirty="0">
                <a:sym typeface="Symbol" pitchFamily="18" charset="2"/>
              </a:rPr>
              <a:t>b</a:t>
            </a:r>
            <a:r>
              <a:rPr lang="en-US" altLang="en-US" sz="1600" dirty="0">
                <a:sym typeface="Symbol" pitchFamily="18" charset="2"/>
              </a:rPr>
              <a:t> – boiling point elevation constant 			(</a:t>
            </a:r>
            <a:r>
              <a:rPr lang="en-US" sz="1600" dirty="0"/>
              <a:t>°C/</a:t>
            </a:r>
            <a:r>
              <a:rPr lang="en-US" sz="1600" dirty="0">
                <a:sym typeface="Symbol" pitchFamily="18" charset="2"/>
              </a:rPr>
              <a:t>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 or </a:t>
            </a:r>
            <a:r>
              <a:rPr lang="en-US" sz="1600" dirty="0"/>
              <a:t>°C/</a:t>
            </a:r>
            <a:r>
              <a:rPr lang="en-US" sz="1600" i="1" dirty="0">
                <a:sym typeface="Symbol" pitchFamily="18" charset="2"/>
              </a:rPr>
              <a:t>m</a:t>
            </a:r>
            <a:r>
              <a:rPr lang="en-US" sz="1600" dirty="0">
                <a:sym typeface="Symbol" pitchFamily="18" charset="2"/>
              </a:rPr>
              <a:t>)</a:t>
            </a:r>
            <a:endParaRPr lang="en-US" altLang="en-US" sz="1600" dirty="0">
              <a:sym typeface="Symbol" pitchFamily="18" charset="2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u="sng" dirty="0" err="1"/>
              <a:t>fp</a:t>
            </a:r>
            <a:r>
              <a:rPr lang="en-US" altLang="en-US" sz="4000" u="sng" dirty="0"/>
              <a:t> Depression and </a:t>
            </a:r>
            <a:r>
              <a:rPr lang="en-US" altLang="en-US" sz="4000" u="sng" dirty="0" err="1"/>
              <a:t>bp</a:t>
            </a:r>
            <a:r>
              <a:rPr lang="en-US" altLang="en-US" sz="4000" u="sng" dirty="0"/>
              <a:t> Elevation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17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err="1"/>
              <a:t>Colligative</a:t>
            </a:r>
            <a:r>
              <a:rPr lang="en-US" altLang="en-US" sz="4000" u="sng" dirty="0"/>
              <a:t> Properties of Solutions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308" y="2564094"/>
            <a:ext cx="7497124" cy="1706251"/>
          </a:xfrm>
        </p:spPr>
        <p:txBody>
          <a:bodyPr>
            <a:normAutofit fontScale="92500"/>
          </a:bodyPr>
          <a:lstStyle/>
          <a:p>
            <a:r>
              <a:rPr lang="en-US" altLang="en-US" sz="2400" dirty="0"/>
              <a:t>When solute is introduced into the volume of solvent, the solvent properties change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/>
              <a:t>Colligative</a:t>
            </a:r>
            <a:r>
              <a:rPr lang="en-US" altLang="en-US" sz="2400" dirty="0"/>
              <a:t> properties are properties of solutions that depend </a:t>
            </a:r>
            <a:r>
              <a:rPr lang="en-US" altLang="en-US" sz="2400" b="1" dirty="0">
                <a:solidFill>
                  <a:srgbClr val="0000FF"/>
                </a:solidFill>
              </a:rPr>
              <a:t>solely on the number of particles dissolved in the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754815" y="4838450"/>
            <a:ext cx="6229350" cy="427038"/>
            <a:chOff x="470" y="1459"/>
            <a:chExt cx="3924" cy="26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16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Vapor-Pressure Lowering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441" y="1459"/>
              <a:ext cx="953" cy="242"/>
              <a:chOff x="980" y="2240"/>
              <a:chExt cx="953" cy="242"/>
            </a:xfrm>
          </p:grpSpPr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917" cy="233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i="1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  <a:r>
                  <a:rPr lang="en-US" baseline="-25000" dirty="0"/>
                  <a:t>1 </a:t>
                </a:r>
                <a:r>
                  <a:rPr lang="en-US" i="1" dirty="0"/>
                  <a:t>P </a:t>
                </a:r>
                <a:r>
                  <a:rPr lang="en-US" baseline="-25000" dirty="0"/>
                  <a:t>1</a:t>
                </a:r>
                <a:endParaRPr lang="en-US" i="1" dirty="0"/>
              </a:p>
            </p:txBody>
          </p:sp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1535" y="2240"/>
                <a:ext cx="398" cy="174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1754815" y="5306314"/>
            <a:ext cx="6045201" cy="369888"/>
            <a:chOff x="470" y="2015"/>
            <a:chExt cx="3808" cy="233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14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Boiling-Point Elevation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7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b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b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1754815" y="5707209"/>
            <a:ext cx="5978525" cy="369888"/>
            <a:chOff x="470" y="2511"/>
            <a:chExt cx="3766" cy="233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16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Freezing-Point Depression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f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f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1754815" y="5969381"/>
            <a:ext cx="6111876" cy="554038"/>
            <a:chOff x="470" y="2979"/>
            <a:chExt cx="3850" cy="349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13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Osmotic Pressure (</a:t>
              </a:r>
              <a:r>
                <a:rPr lang="en-US" b="1" dirty="0">
                  <a:latin typeface="Symbol" pitchFamily="18" charset="2"/>
                </a:rPr>
                <a:t>p</a:t>
              </a:r>
              <a:r>
                <a:rPr lang="en-US" b="1" dirty="0"/>
                <a:t>)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722" cy="34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p</a:t>
              </a:r>
              <a:r>
                <a:rPr lang="en-US" dirty="0"/>
                <a:t> = </a:t>
              </a:r>
              <a:r>
                <a:rPr lang="en-US" i="1" dirty="0"/>
                <a:t>MRT</a:t>
              </a: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66796" y="960879"/>
            <a:ext cx="824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7030A0"/>
                </a:solidFill>
              </a:rPr>
              <a:t>Solution</a:t>
            </a:r>
            <a:r>
              <a:rPr lang="en-US" sz="2400" dirty="0"/>
              <a:t>- a homogenous mixture of two or more substances.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" y="1494892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Solubility</a:t>
            </a:r>
            <a:r>
              <a:rPr lang="en-US" sz="2400" dirty="0"/>
              <a:t>- the maximum amount of a </a:t>
            </a:r>
            <a:r>
              <a:rPr lang="en-US" sz="2400" u="sng" dirty="0"/>
              <a:t>solute</a:t>
            </a:r>
            <a:r>
              <a:rPr lang="en-US" sz="2400" dirty="0"/>
              <a:t> that will dissolve in a given quantity of </a:t>
            </a:r>
            <a:r>
              <a:rPr lang="en-US" sz="2400" u="sng" dirty="0"/>
              <a:t>solvent</a:t>
            </a:r>
            <a:r>
              <a:rPr lang="en-US" sz="2400" dirty="0"/>
              <a:t> at a specific temperature.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7970" y="4435012"/>
            <a:ext cx="5302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u="sng" dirty="0">
                <a:solidFill>
                  <a:srgbClr val="FF0000"/>
                </a:solidFill>
              </a:rPr>
              <a:t>Four types of  </a:t>
            </a:r>
            <a:r>
              <a:rPr lang="en-US" altLang="en-US" sz="2000" u="sng" dirty="0" err="1">
                <a:solidFill>
                  <a:srgbClr val="FF0000"/>
                </a:solidFill>
              </a:rPr>
              <a:t>colligative</a:t>
            </a:r>
            <a:r>
              <a:rPr lang="en-US" altLang="en-US" sz="2000" u="sng" dirty="0">
                <a:solidFill>
                  <a:srgbClr val="FF0000"/>
                </a:solidFill>
              </a:rPr>
              <a:t> properties of solutions: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96163" y="6053674"/>
            <a:ext cx="6170528" cy="4745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176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mosi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465035"/>
            <a:ext cx="7066793" cy="352210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B507-EC8B-4A34-982C-4AF65923C31E}" type="slidenum">
              <a:rPr lang="en-US"/>
              <a:pPr/>
              <a:t>24</a:t>
            </a:fld>
            <a:endParaRPr lang="en-US"/>
          </a:p>
        </p:txBody>
      </p:sp>
      <p:sp>
        <p:nvSpPr>
          <p:cNvPr id="1986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905000" y="3226172"/>
            <a:ext cx="1447800" cy="587597"/>
          </a:xfrm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dirty="0"/>
              <a:t>3% salt solution</a:t>
            </a: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2057400" y="3912835"/>
            <a:ext cx="1600200" cy="83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000" kern="0" dirty="0"/>
              <a:t>selectively permeable membrane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2209800" y="5266526"/>
            <a:ext cx="1371600" cy="58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000" kern="0" dirty="0"/>
              <a:t>distilled water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4572000" y="3624942"/>
            <a:ext cx="1219200" cy="83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000" kern="0" dirty="0"/>
              <a:t>salt solution rising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5638800" y="2946345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000" kern="0" dirty="0"/>
              <a:t>solution stops rising when weight of column equals osmotic pressure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u="sng" dirty="0"/>
              <a:t>Osmosis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6200" y="961566"/>
            <a:ext cx="893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i="1" dirty="0"/>
              <a:t>Osmosis</a:t>
            </a:r>
            <a:r>
              <a:rPr lang="en-US" sz="2000" dirty="0"/>
              <a:t> is the selective passage of solvent molecules through a porous membrane from a dilute solution to a more concentrated one.</a:t>
            </a:r>
            <a:endParaRPr lang="en-US" sz="2000" b="1" i="1" dirty="0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76200" y="1707691"/>
            <a:ext cx="893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/>
              <a:t>A </a:t>
            </a:r>
            <a:r>
              <a:rPr lang="en-US" sz="2000" b="1" i="1" dirty="0"/>
              <a:t>semipermeable membrane</a:t>
            </a:r>
            <a:r>
              <a:rPr lang="en-US" sz="2000" dirty="0"/>
              <a:t> allows the passage of solvent molecules but blocks the passage of solute molecules.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3C3FD-DD9E-4D83-8B81-B051A9A84E0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8024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-126523" y="2915893"/>
            <a:ext cx="1309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High </a:t>
            </a:r>
            <a:r>
              <a:rPr lang="en-US" altLang="en-US" i="1" dirty="0"/>
              <a:t>P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58455" y="3146725"/>
            <a:ext cx="1415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Low </a:t>
            </a:r>
            <a:r>
              <a:rPr lang="en-US" altLang="en-US" i="1" dirty="0"/>
              <a:t>P</a:t>
            </a: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994224"/>
            <a:ext cx="29575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371600" y="2746824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solvent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595563" y="2732537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solution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886200" y="2670624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159250" y="2289624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time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8084" y="3775931"/>
            <a:ext cx="14847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More out </a:t>
            </a:r>
          </a:p>
          <a:p>
            <a:pPr algn="ctr" eaLnBrk="1" hangingPunct="1"/>
            <a:r>
              <a:rPr lang="en-US" altLang="en-US" dirty="0"/>
              <a:t>than in</a:t>
            </a:r>
            <a:endParaRPr lang="en-US" altLang="en-US" i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87392" y="3764724"/>
            <a:ext cx="13308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less out </a:t>
            </a:r>
          </a:p>
          <a:p>
            <a:pPr algn="ctr" eaLnBrk="1" hangingPunct="1"/>
            <a:r>
              <a:rPr lang="en-US" altLang="en-US" dirty="0"/>
              <a:t>than in</a:t>
            </a:r>
            <a:endParaRPr lang="en-US" altLang="en-US" i="1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u="sng" dirty="0"/>
              <a:t>Alternative View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58" y="4645703"/>
            <a:ext cx="1223352" cy="15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775200" y="460655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A </a:t>
            </a:r>
            <a:r>
              <a:rPr lang="en-US" sz="2000" b="1" i="1" dirty="0">
                <a:solidFill>
                  <a:srgbClr val="FF0000"/>
                </a:solidFill>
              </a:rPr>
              <a:t>semipermeable membrane</a:t>
            </a:r>
            <a:r>
              <a:rPr lang="en-US" sz="2000" dirty="0">
                <a:solidFill>
                  <a:srgbClr val="FF0000"/>
                </a:solidFill>
              </a:rPr>
              <a:t> allows the passage of solvent molecules but blocks the passage of solute molecules.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279650" y="4798921"/>
            <a:ext cx="2495550" cy="25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4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C1FAB-B7E0-487A-9E53-4B8506614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775" y="2477518"/>
            <a:ext cx="5665225" cy="3509299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FCE6E-B47E-4EA4-8BDA-2C2580C2F880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6200" y="961566"/>
            <a:ext cx="893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i="1" dirty="0"/>
              <a:t>Osmosis</a:t>
            </a:r>
            <a:r>
              <a:rPr lang="en-US" sz="2000" dirty="0"/>
              <a:t> is the selective passage of solvent molecules through a porous membrane from a dilute solution to a more concentrated one.</a:t>
            </a:r>
            <a:endParaRPr lang="en-US" sz="2000" b="1" i="1" dirty="0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76200" y="1707691"/>
            <a:ext cx="893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/>
              <a:t>A </a:t>
            </a:r>
            <a:r>
              <a:rPr lang="en-US" sz="2000" b="1" i="1" dirty="0"/>
              <a:t>semipermeable membrane</a:t>
            </a:r>
            <a:r>
              <a:rPr lang="en-US" sz="2000" dirty="0"/>
              <a:t> allows the passage of solvent molecules but blocks the passage of solute molecules.</a:t>
            </a:r>
            <a:endParaRPr lang="en-US" sz="2000" b="1" i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u="sng" dirty="0"/>
              <a:t>Osmosis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94607" y="2926230"/>
            <a:ext cx="1114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“Higher vapor pressure”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84704" y="2926231"/>
            <a:ext cx="1114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“Lower vapor pressure”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93987" y="6144084"/>
            <a:ext cx="893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i="1" dirty="0"/>
              <a:t>Osmotic pressure (</a:t>
            </a:r>
            <a:r>
              <a:rPr lang="en-US" sz="2000" b="1" i="1" dirty="0">
                <a:latin typeface="Symbol" pitchFamily="18" charset="2"/>
              </a:rPr>
              <a:t>p</a:t>
            </a:r>
            <a:r>
              <a:rPr lang="en-US" sz="2000" b="1" i="1" dirty="0"/>
              <a:t>)</a:t>
            </a:r>
            <a:r>
              <a:rPr lang="en-US" sz="2000" dirty="0"/>
              <a:t> is the pressure required to stop osmosis.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1A7F-4403-42EA-B3DF-34CEA1EA5388}" type="slidenum">
              <a:rPr lang="en-US"/>
              <a:pPr/>
              <a:t>27</a:t>
            </a:fld>
            <a:endParaRPr lang="en-US"/>
          </a:p>
        </p:txBody>
      </p:sp>
      <p:sp>
        <p:nvSpPr>
          <p:cNvPr id="20685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u="sng" dirty="0"/>
              <a:t>Osmotic Pressure</a:t>
            </a:r>
          </a:p>
        </p:txBody>
      </p:sp>
      <p:sp>
        <p:nvSpPr>
          <p:cNvPr id="20685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6200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Osmosis is a rate controlled phenomenon.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solvent is passing from the dilute solution into the concentrated solution at a faster rate than in opposite direction, i.e. establishing an equilibrium.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dirty="0"/>
              <a:t>The osmotic pressure</a:t>
            </a:r>
          </a:p>
        </p:txBody>
      </p:sp>
      <p:graphicFrame>
        <p:nvGraphicFramePr>
          <p:cNvPr id="206856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483080"/>
              </p:ext>
            </p:extLst>
          </p:nvPr>
        </p:nvGraphicFramePr>
        <p:xfrm>
          <a:off x="1522188" y="3326948"/>
          <a:ext cx="2207986" cy="72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3" imgW="621760" imgH="177646" progId="Equation.3">
                  <p:embed/>
                </p:oleObj>
              </mc:Choice>
              <mc:Fallback>
                <p:oleObj name="Equation" r:id="rId3" imgW="621760" imgH="177646" progId="Equation.3">
                  <p:embed/>
                  <p:pic>
                    <p:nvPicPr>
                      <p:cNvPr id="0" name="Picture 4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188" y="3326948"/>
                        <a:ext cx="2207986" cy="7225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113236"/>
              </p:ext>
            </p:extLst>
          </p:nvPr>
        </p:nvGraphicFramePr>
        <p:xfrm>
          <a:off x="420575" y="4384448"/>
          <a:ext cx="4964226" cy="192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5" imgW="2755900" imgH="1066800" progId="Equation.3">
                  <p:embed/>
                </p:oleObj>
              </mc:Choice>
              <mc:Fallback>
                <p:oleObj name="Equation" r:id="rId5" imgW="2755900" imgH="10668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75" y="4384448"/>
                        <a:ext cx="4964226" cy="19218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94" y="3052990"/>
            <a:ext cx="2802005" cy="289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397689" y="4773534"/>
            <a:ext cx="574809" cy="581741"/>
            <a:chOff x="5017346" y="4444188"/>
            <a:chExt cx="574809" cy="581741"/>
          </a:xfrm>
        </p:grpSpPr>
        <p:sp>
          <p:nvSpPr>
            <p:cNvPr id="10" name="Oval 9"/>
            <p:cNvSpPr/>
            <p:nvPr/>
          </p:nvSpPr>
          <p:spPr>
            <a:xfrm rot="12613573">
              <a:off x="5520717" y="444585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7134041">
              <a:off x="5478328" y="4954491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30329">
              <a:off x="5026069" y="444418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8130329">
              <a:off x="5277529" y="467278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7134041">
              <a:off x="5017346" y="4910496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560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" charset="0"/>
              </a:rPr>
              <a:t>The average osmotic pressure of seawater, measured in the kind of apparatus shown below, is about 30.0 </a:t>
            </a:r>
            <a:r>
              <a:rPr lang="en-US" dirty="0" err="1">
                <a:latin typeface="Arial" charset="0"/>
              </a:rPr>
              <a:t>atm</a:t>
            </a:r>
            <a:r>
              <a:rPr lang="en-US" dirty="0">
                <a:latin typeface="Arial" charset="0"/>
              </a:rPr>
              <a:t> at 25°C.  Calculate the molar concentration of an aqueous solution of sucrose (C</a:t>
            </a:r>
            <a:r>
              <a:rPr lang="en-US" baseline="-25000" dirty="0">
                <a:latin typeface="Arial" charset="0"/>
              </a:rPr>
              <a:t>12</a:t>
            </a:r>
            <a:r>
              <a:rPr lang="en-US" dirty="0">
                <a:latin typeface="Arial" charset="0"/>
              </a:rPr>
              <a:t>H</a:t>
            </a:r>
            <a:r>
              <a:rPr lang="en-US" baseline="-25000" dirty="0">
                <a:latin typeface="Arial" charset="0"/>
              </a:rPr>
              <a:t>22</a:t>
            </a:r>
            <a:r>
              <a:rPr lang="en-US" dirty="0">
                <a:latin typeface="Arial" charset="0"/>
              </a:rPr>
              <a:t>O</a:t>
            </a:r>
            <a:r>
              <a:rPr lang="en-US" baseline="-25000" dirty="0">
                <a:latin typeface="Arial" charset="0"/>
              </a:rPr>
              <a:t>11</a:t>
            </a:r>
            <a:r>
              <a:rPr lang="en-US" dirty="0">
                <a:latin typeface="Arial" charset="0"/>
              </a:rPr>
              <a:t>) that is isotonic with seawater.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88" y="3809930"/>
            <a:ext cx="7553724" cy="269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384375"/>
              </p:ext>
            </p:extLst>
          </p:nvPr>
        </p:nvGraphicFramePr>
        <p:xfrm>
          <a:off x="3448843" y="2485570"/>
          <a:ext cx="220821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Equation" r:id="rId4" imgW="621760" imgH="177646" progId="Equation.3">
                  <p:embed/>
                </p:oleObj>
              </mc:Choice>
              <mc:Fallback>
                <p:oleObj name="Equation" r:id="rId4" imgW="621760" imgH="177646" progId="Equation.3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843" y="2485570"/>
                        <a:ext cx="2208212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290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i="1">
                <a:solidFill>
                  <a:srgbClr val="109769"/>
                </a:solidFill>
                <a:latin typeface="Arial" charset="0"/>
              </a:rPr>
              <a:t>Strategy</a:t>
            </a:r>
            <a:r>
              <a:rPr lang="en-US" b="1" i="1">
                <a:latin typeface="Arial" charset="0"/>
              </a:rPr>
              <a:t>  </a:t>
            </a:r>
            <a:r>
              <a:rPr lang="en-US">
                <a:latin typeface="Arial" charset="0"/>
              </a:rPr>
              <a:t>When we say the sucrose solution is isotonic with seawater, what can we conclude about the osmotic pressures of these two solutions?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 b="1" i="1">
                <a:solidFill>
                  <a:srgbClr val="109769"/>
                </a:solidFill>
                <a:latin typeface="Arial" charset="0"/>
              </a:rPr>
              <a:t>Solution</a:t>
            </a:r>
            <a:r>
              <a:rPr lang="en-US" b="1" i="1">
                <a:latin typeface="Arial" charset="0"/>
              </a:rPr>
              <a:t>  </a:t>
            </a:r>
            <a:r>
              <a:rPr lang="en-US">
                <a:latin typeface="Arial" charset="0"/>
              </a:rPr>
              <a:t>A solution of sucrose that is isotonic with seawater must have the same osmotic pressure, 30.0 atm.  Using Equation (12.8).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063" y="3581400"/>
            <a:ext cx="5705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1333501" y="3971925"/>
            <a:ext cx="110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strong driving force</a:t>
            </a:r>
          </a:p>
        </p:txBody>
      </p:sp>
      <p:sp>
        <p:nvSpPr>
          <p:cNvPr id="240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599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/>
          </a:bodyPr>
          <a:lstStyle/>
          <a:p>
            <a:r>
              <a:rPr lang="en-US" altLang="en-US" sz="4000" u="sng" dirty="0"/>
              <a:t>Vapor-Pressure Lowering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150" y="940889"/>
            <a:ext cx="8267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/>
              <a:t>Occurs with </a:t>
            </a:r>
            <a:r>
              <a:rPr lang="en-US" altLang="en-US" sz="2000" dirty="0">
                <a:solidFill>
                  <a:srgbClr val="FF0000"/>
                </a:solidFill>
              </a:rPr>
              <a:t>non-volatile</a:t>
            </a:r>
            <a:r>
              <a:rPr lang="en-US" altLang="en-US" sz="2000" dirty="0"/>
              <a:t>, </a:t>
            </a:r>
            <a:r>
              <a:rPr lang="en-US" altLang="en-US" sz="2000" dirty="0">
                <a:solidFill>
                  <a:srgbClr val="FF0000"/>
                </a:solidFill>
              </a:rPr>
              <a:t>non-ionizing</a:t>
            </a:r>
            <a:r>
              <a:rPr lang="en-US" altLang="en-US" sz="2000" dirty="0"/>
              <a:t> solutes at low solute concentrations.</a:t>
            </a:r>
            <a:endParaRPr lang="en-US" sz="2000" dirty="0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1866900" y="1295400"/>
            <a:ext cx="525780" cy="3124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584486" y="1567934"/>
            <a:ext cx="186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~0 vapor pressure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3771900" y="1257300"/>
            <a:ext cx="30480" cy="3657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2789412" y="1575554"/>
            <a:ext cx="198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does not dissociate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78684" y="2461260"/>
            <a:ext cx="1903140" cy="3565922"/>
            <a:chOff x="5078684" y="2461260"/>
            <a:chExt cx="1903140" cy="3565922"/>
          </a:xfrm>
        </p:grpSpPr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8684" y="2461260"/>
              <a:ext cx="1788879" cy="312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Oval 40"/>
            <p:cNvSpPr/>
            <p:nvPr/>
          </p:nvSpPr>
          <p:spPr>
            <a:xfrm rot="12613573">
              <a:off x="6557252" y="4883893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7134041">
              <a:off x="6169837" y="4967815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12613573">
              <a:off x="6204987" y="3542714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12613573">
              <a:off x="5443463" y="3481274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12613573">
              <a:off x="6491689" y="407727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12613573">
              <a:off x="5956859" y="410299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2613573">
              <a:off x="5400597" y="4363975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8130329">
              <a:off x="5519784" y="493457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8130329">
              <a:off x="5771244" y="516317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 rot="17134041">
              <a:off x="6337477" y="5204035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H="1" flipV="1">
              <a:off x="5819776" y="5261610"/>
              <a:ext cx="19049" cy="4819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5181599" y="5657850"/>
              <a:ext cx="1800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Solute molecule</a:t>
              </a:r>
            </a:p>
          </p:txBody>
        </p:sp>
      </p:grpSp>
      <p:sp>
        <p:nvSpPr>
          <p:cNvPr id="107" name="Rectangle 3"/>
          <p:cNvSpPr txBox="1">
            <a:spLocks noChangeArrowheads="1"/>
          </p:cNvSpPr>
          <p:nvPr/>
        </p:nvSpPr>
        <p:spPr>
          <a:xfrm>
            <a:off x="2200276" y="6051550"/>
            <a:ext cx="4686300" cy="758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vapor pressure of a pure solvent drops whenever non-volatile solute is added.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323975" y="4886325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“Ordered”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51167" y="35814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disordered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54534" y="2470687"/>
            <a:ext cx="2622278" cy="3124199"/>
            <a:chOff x="2354534" y="2470687"/>
            <a:chExt cx="2622278" cy="312419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4534" y="2470687"/>
              <a:ext cx="1788879" cy="312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21"/>
            <p:cNvSpPr/>
            <p:nvPr/>
          </p:nvSpPr>
          <p:spPr>
            <a:xfrm rot="12613573">
              <a:off x="2890762" y="3488322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12613573">
              <a:off x="3755156" y="3445461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2613573">
              <a:off x="3252712" y="356690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12613573">
              <a:off x="2647876" y="388122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12613573">
              <a:off x="3683719" y="3987640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12613573">
              <a:off x="2905049" y="413527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12613573">
              <a:off x="3331292" y="421147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12613573">
              <a:off x="3764680" y="4409121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12613573">
              <a:off x="2676447" y="4373402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12613573">
              <a:off x="2540715" y="332803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167187" y="4905375"/>
              <a:ext cx="809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Liquid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167187" y="3848100"/>
              <a:ext cx="809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Gas</a:t>
              </a:r>
            </a:p>
          </p:txBody>
        </p:sp>
      </p:grpSp>
      <p:cxnSp>
        <p:nvCxnSpPr>
          <p:cNvPr id="112" name="Straight Arrow Connector 111"/>
          <p:cNvCxnSpPr/>
          <p:nvPr/>
        </p:nvCxnSpPr>
        <p:spPr>
          <a:xfrm flipH="1" flipV="1">
            <a:off x="2085975" y="3981451"/>
            <a:ext cx="4762" cy="8477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800850" y="4857750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less “Ordered”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715126" y="3552825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disordered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H="1" flipV="1">
            <a:off x="7200900" y="3952876"/>
            <a:ext cx="4762" cy="8477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7200902" y="3943350"/>
            <a:ext cx="828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weaker driving force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47650" y="2486025"/>
            <a:ext cx="113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Larger entropy increase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629525" y="2476500"/>
            <a:ext cx="113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Smaller entropy increase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07" grpId="0"/>
      <p:bldP spid="109" grpId="0"/>
      <p:bldP spid="110" grpId="0"/>
      <p:bldP spid="116" grpId="0"/>
      <p:bldP spid="117" grpId="0"/>
      <p:bldP spid="119" grpId="0"/>
      <p:bldP spid="120" grpId="0"/>
      <p:bldP spid="1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826178"/>
            <a:ext cx="8807450" cy="162673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" charset="0"/>
              </a:rPr>
              <a:t>A solution is prepared by dissolving 35.0 g of hemoglobin (</a:t>
            </a:r>
            <a:r>
              <a:rPr lang="en-US" dirty="0" err="1">
                <a:latin typeface="Arial" charset="0"/>
              </a:rPr>
              <a:t>Hb</a:t>
            </a:r>
            <a:r>
              <a:rPr lang="en-US" dirty="0">
                <a:latin typeface="Arial" charset="0"/>
              </a:rPr>
              <a:t>) in enough water to make up 1 L in volume. If the osmotic pressure of the solution is found to be 10.0  mmHg at 25°C, calculate the molar mass of hemoglobin.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146349"/>
              </p:ext>
            </p:extLst>
          </p:nvPr>
        </p:nvGraphicFramePr>
        <p:xfrm>
          <a:off x="3448843" y="2674710"/>
          <a:ext cx="22082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3" imgW="621760" imgH="177646" progId="Equation.3">
                  <p:embed/>
                </p:oleObj>
              </mc:Choice>
              <mc:Fallback>
                <p:oleObj name="Equation" r:id="rId3" imgW="621760" imgH="177646" progId="Equation.3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843" y="2674710"/>
                        <a:ext cx="2208213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109029" y="1262744"/>
            <a:ext cx="3396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79143" y="1995715"/>
            <a:ext cx="1632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29312" y="1625601"/>
            <a:ext cx="18505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0807" y="3653763"/>
            <a:ext cx="3084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have </a:t>
            </a:r>
            <a:r>
              <a:rPr lang="en-US" sz="2800" dirty="0">
                <a:latin typeface="Symbol" panose="05050102010706020507" pitchFamily="18" charset="2"/>
              </a:rPr>
              <a:t>p</a:t>
            </a:r>
            <a:r>
              <a:rPr lang="en-US" sz="2800" dirty="0"/>
              <a:t>, R and T</a:t>
            </a:r>
          </a:p>
          <a:p>
            <a:r>
              <a:rPr lang="en-US" sz="2800" dirty="0"/>
              <a:t>Find 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9"/>
            <a:ext cx="8807450" cy="35716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First we calculate the molarity: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The volume of the solution is 1 L, so it must contain              5.38 × 10</a:t>
            </a:r>
            <a:r>
              <a:rPr lang="en-US" baseline="30000" dirty="0">
                <a:latin typeface="Arial" charset="0"/>
              </a:rPr>
              <a:t>−4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mol</a:t>
            </a:r>
            <a:r>
              <a:rPr lang="en-US" dirty="0">
                <a:latin typeface="Arial" charset="0"/>
              </a:rPr>
              <a:t> of </a:t>
            </a:r>
            <a:r>
              <a:rPr lang="en-US" dirty="0" err="1">
                <a:latin typeface="Arial" charset="0"/>
              </a:rPr>
              <a:t>Hb</a:t>
            </a:r>
            <a:r>
              <a:rPr lang="en-US" dirty="0">
                <a:latin typeface="Arial" charset="0"/>
              </a:rPr>
              <a:t>.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656" y="1194029"/>
            <a:ext cx="3548631" cy="190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68275" y="4256937"/>
            <a:ext cx="8807450" cy="6107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</a:rPr>
              <a:t>We use this quantity to calculate the molar mass: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5648" y="4766069"/>
            <a:ext cx="3446180" cy="19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6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6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u="sng" dirty="0"/>
              <a:t>Reverse Osmosis</a:t>
            </a:r>
          </a:p>
        </p:txBody>
      </p:sp>
      <p:pic>
        <p:nvPicPr>
          <p:cNvPr id="2605065" name="Picture 9" descr="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5" y="890588"/>
            <a:ext cx="8960252" cy="28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2138" y="4019694"/>
            <a:ext cx="75111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Used world-wide to purify sea water.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Ft. Myers, FL gets it drinking water from the Gulf of Mexico using reverse osmosis.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US Navy submarines do as well.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Dialysis is another example of this phenomenon.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2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7" y="3254148"/>
            <a:ext cx="3821793" cy="364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6786" y="6190790"/>
            <a:ext cx="155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Fresh 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814" y="4788282"/>
            <a:ext cx="155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Salt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2686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u="sng" dirty="0"/>
              <a:t>Generating Power with Osmosis</a:t>
            </a:r>
          </a:p>
        </p:txBody>
      </p:sp>
      <p:pic>
        <p:nvPicPr>
          <p:cNvPr id="27652" name="Picture 4" descr="http://www.reuk.co.uk/OtherImages/generate-power-via-osmo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63" y="1014510"/>
            <a:ext cx="3312600" cy="19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upload.wikimedia.org/wikipedia/commons/thumb/5/53/Overshot_water_wheel_schematic.svg/220px-Overshot_water_wheel_schematic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335217"/>
            <a:ext cx="1568883" cy="161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greenoptimistic.com/wp-content/uploads/2010/07/River-fresh-water-and-salt-water-mixing.jpg?1bca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62" y="3909278"/>
            <a:ext cx="4142015" cy="212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2C659-8E9D-444D-A580-838F3E00602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04375" y="-4081"/>
            <a:ext cx="78429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Colligative Properties of Nonelectrolyte Solutions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46125" y="2620957"/>
            <a:ext cx="6950075" cy="576262"/>
            <a:chOff x="470" y="1459"/>
            <a:chExt cx="4378" cy="363"/>
          </a:xfrm>
        </p:grpSpPr>
        <p:sp>
          <p:nvSpPr>
            <p:cNvPr id="51215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28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Vapor-Pressure Lowering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441" y="1459"/>
              <a:ext cx="1407" cy="336"/>
              <a:chOff x="980" y="2240"/>
              <a:chExt cx="1407" cy="336"/>
            </a:xfrm>
          </p:grpSpPr>
          <p:sp>
            <p:nvSpPr>
              <p:cNvPr id="51217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2800" i="1"/>
                  <a:t>P</a:t>
                </a:r>
                <a:r>
                  <a:rPr lang="en-US" sz="2800" baseline="-25000"/>
                  <a:t>1</a:t>
                </a:r>
                <a:r>
                  <a:rPr lang="en-US" sz="2800"/>
                  <a:t> = </a:t>
                </a:r>
                <a:r>
                  <a:rPr lang="en-US" sz="2800" i="1"/>
                  <a:t>X</a:t>
                </a:r>
                <a:r>
                  <a:rPr lang="en-US" sz="2800" baseline="-25000"/>
                  <a:t>1 </a:t>
                </a:r>
                <a:r>
                  <a:rPr lang="en-US" sz="2800" i="1"/>
                  <a:t>P </a:t>
                </a:r>
                <a:r>
                  <a:rPr lang="en-US" sz="2800" baseline="-25000"/>
                  <a:t>1</a:t>
                </a:r>
                <a:endParaRPr lang="en-US" sz="2800" i="1"/>
              </a:p>
            </p:txBody>
          </p:sp>
          <p:sp>
            <p:nvSpPr>
              <p:cNvPr id="51218" name="Text Box 29"/>
              <p:cNvSpPr txBox="1">
                <a:spLocks noChangeArrowheads="1"/>
              </p:cNvSpPr>
              <p:nvPr/>
            </p:nvSpPr>
            <p:spPr bwMode="auto">
              <a:xfrm>
                <a:off x="1820" y="2240"/>
                <a:ext cx="426" cy="231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800" dirty="0"/>
                  <a:t>0</a:t>
                </a:r>
              </a:p>
            </p:txBody>
          </p:sp>
        </p:grp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46125" y="3503607"/>
            <a:ext cx="6796088" cy="519112"/>
            <a:chOff x="470" y="2015"/>
            <a:chExt cx="4281" cy="327"/>
          </a:xfrm>
        </p:grpSpPr>
        <p:sp>
          <p:nvSpPr>
            <p:cNvPr id="51213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256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Boiling-Point Elevation</a:t>
              </a:r>
            </a:p>
          </p:txBody>
        </p:sp>
        <p:sp>
          <p:nvSpPr>
            <p:cNvPr id="51214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12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b</a:t>
              </a:r>
              <a:r>
                <a:rPr lang="en-US" sz="2800"/>
                <a:t> = </a:t>
              </a:r>
              <a:r>
                <a:rPr lang="en-US" sz="2800" i="1"/>
                <a:t>K</a:t>
              </a:r>
              <a:r>
                <a:rPr lang="en-US" sz="2800" baseline="-25000"/>
                <a:t>b</a:t>
              </a:r>
              <a:r>
                <a:rPr lang="en-US" sz="2800"/>
                <a:t> </a:t>
              </a:r>
              <a:r>
                <a:rPr lang="en-US" sz="2800" i="1"/>
                <a:t>m</a:t>
              </a:r>
              <a:endParaRPr lang="en-US" sz="2800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746125" y="4291007"/>
            <a:ext cx="6659563" cy="519112"/>
            <a:chOff x="470" y="2511"/>
            <a:chExt cx="4195" cy="327"/>
          </a:xfrm>
        </p:grpSpPr>
        <p:sp>
          <p:nvSpPr>
            <p:cNvPr id="51211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295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Freezing-Point Depression</a:t>
              </a:r>
            </a:p>
          </p:txBody>
        </p:sp>
        <p:sp>
          <p:nvSpPr>
            <p:cNvPr id="51212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11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f</a:t>
              </a:r>
              <a:r>
                <a:rPr lang="en-US" sz="2800"/>
                <a:t> = </a:t>
              </a:r>
              <a:r>
                <a:rPr lang="en-US" sz="2800" i="1"/>
                <a:t>K</a:t>
              </a:r>
              <a:r>
                <a:rPr lang="en-US" sz="2800" baseline="-25000"/>
                <a:t>f</a:t>
              </a:r>
              <a:r>
                <a:rPr lang="en-US" sz="2800"/>
                <a:t> </a:t>
              </a:r>
              <a:r>
                <a:rPr lang="en-US" sz="2800" i="1"/>
                <a:t>m</a:t>
              </a:r>
              <a:endParaRPr lang="en-US" sz="2800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746125" y="5033957"/>
            <a:ext cx="6702425" cy="700087"/>
            <a:chOff x="470" y="2979"/>
            <a:chExt cx="4222" cy="441"/>
          </a:xfrm>
        </p:grpSpPr>
        <p:sp>
          <p:nvSpPr>
            <p:cNvPr id="51209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23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Osmotic Pressure (</a:t>
              </a:r>
              <a:r>
                <a:rPr lang="en-US" sz="2800" b="1">
                  <a:latin typeface="Symbol" pitchFamily="18" charset="2"/>
                </a:rPr>
                <a:t>p</a:t>
              </a:r>
              <a:r>
                <a:rPr lang="en-US" sz="2800" b="1"/>
                <a:t>)</a:t>
              </a:r>
            </a:p>
          </p:txBody>
        </p:sp>
        <p:sp>
          <p:nvSpPr>
            <p:cNvPr id="51210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1094" cy="441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sz="2800" i="1">
                  <a:latin typeface="Symbol" pitchFamily="18" charset="2"/>
                </a:rPr>
                <a:t>p</a:t>
              </a:r>
              <a:r>
                <a:rPr lang="en-US" sz="2800"/>
                <a:t> = </a:t>
              </a:r>
              <a:r>
                <a:rPr lang="en-US" sz="2800" i="1"/>
                <a:t>MRT</a:t>
              </a: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60390" y="1415131"/>
            <a:ext cx="762726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/>
              <a:t>Colligative properties</a:t>
            </a:r>
            <a:r>
              <a:rPr lang="en-US" sz="2400" dirty="0"/>
              <a:t> are properties that depend only on </a:t>
            </a: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number</a:t>
            </a:r>
            <a:r>
              <a:rPr lang="en-US" sz="2800" dirty="0">
                <a:solidFill>
                  <a:srgbClr val="FF0000"/>
                </a:solidFill>
              </a:rPr>
              <a:t> of solute particles in solution</a:t>
            </a:r>
            <a:r>
              <a:rPr lang="en-US" sz="2400" dirty="0"/>
              <a:t>.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2C659-8E9D-444D-A580-838F3E00602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04375" y="-4081"/>
            <a:ext cx="78429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Colligative Properties of Electrolyte Solutions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60390" y="1328047"/>
            <a:ext cx="7627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/>
              <a:t>Colligative properties</a:t>
            </a:r>
            <a:r>
              <a:rPr lang="en-US" sz="2400" dirty="0"/>
              <a:t> are properties that depend only on the </a:t>
            </a:r>
            <a:r>
              <a:rPr lang="en-US" sz="2400" b="1" dirty="0"/>
              <a:t>number</a:t>
            </a:r>
            <a:r>
              <a:rPr lang="en-US" sz="2400" dirty="0"/>
              <a:t> of solute particles in solution.</a:t>
            </a:r>
            <a:endParaRPr lang="en-US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56069" y="2673378"/>
            <a:ext cx="124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Sucrose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05893" y="2918760"/>
            <a:ext cx="13643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9091" y="2587685"/>
            <a:ext cx="139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Dissolved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5549" y="2687892"/>
            <a:ext cx="197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particle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63712" y="3028978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</a:t>
            </a:r>
            <a:r>
              <a:rPr lang="en-US" sz="2400" i="1" dirty="0"/>
              <a:t>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95539" y="2992694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</a:t>
            </a:r>
            <a:r>
              <a:rPr lang="en-US" sz="2400" i="1" dirty="0"/>
              <a:t>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7840" y="3507949"/>
            <a:ext cx="124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NaCl</a:t>
            </a:r>
            <a:endParaRPr lang="en-US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627664" y="3753331"/>
            <a:ext cx="13643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20862" y="3422256"/>
            <a:ext cx="139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Dissolved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57320" y="3522463"/>
            <a:ext cx="197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particles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5485483" y="3863549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</a:t>
            </a:r>
            <a:r>
              <a:rPr lang="en-US" sz="2400" i="1" dirty="0"/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60852" y="3827265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</a:t>
            </a:r>
            <a:r>
              <a:rPr lang="en-US" sz="2400" i="1" dirty="0"/>
              <a:t>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70586" y="4298974"/>
            <a:ext cx="124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FeCl</a:t>
            </a:r>
            <a:r>
              <a:rPr lang="en-US" sz="2400" baseline="-25000" dirty="0"/>
              <a:t>3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620410" y="4544356"/>
            <a:ext cx="13643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13608" y="4213281"/>
            <a:ext cx="139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Dissolved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50066" y="4313488"/>
            <a:ext cx="197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Four particles</a:t>
            </a:r>
            <a:endParaRPr lang="en-US" sz="24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5478229" y="4654574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 </a:t>
            </a:r>
            <a:r>
              <a:rPr lang="en-US" sz="2400" i="1" dirty="0"/>
              <a:t>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53598" y="4618290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</a:t>
            </a:r>
            <a:r>
              <a:rPr lang="en-US" sz="2400" i="1" dirty="0"/>
              <a:t>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4102" y="5618387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van’t</a:t>
            </a:r>
            <a:r>
              <a:rPr lang="en-US" sz="2400" dirty="0"/>
              <a:t> Hoff factor (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/>
              <a:t>) =</a:t>
            </a:r>
          </a:p>
        </p:txBody>
      </p: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3319231" y="5452840"/>
            <a:ext cx="4981576" cy="804863"/>
            <a:chOff x="2064" y="2190"/>
            <a:chExt cx="3138" cy="507"/>
          </a:xfrm>
        </p:grpSpPr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064" y="2190"/>
              <a:ext cx="31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actual number of particles in </a:t>
              </a:r>
              <a:r>
                <a:rPr lang="en-US" dirty="0" err="1"/>
                <a:t>soln</a:t>
              </a:r>
              <a:r>
                <a:rPr lang="en-US" dirty="0"/>
                <a:t> after dissociation</a:t>
              </a:r>
            </a:p>
          </p:txBody>
        </p:sp>
        <p:sp>
          <p:nvSpPr>
            <p:cNvPr id="52" name="Text Box 34"/>
            <p:cNvSpPr txBox="1">
              <a:spLocks noChangeArrowheads="1"/>
            </p:cNvSpPr>
            <p:nvPr/>
          </p:nvSpPr>
          <p:spPr bwMode="auto">
            <a:xfrm>
              <a:off x="2143" y="2464"/>
              <a:ext cx="30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number of formula units initially dissolved in </a:t>
              </a:r>
              <a:r>
                <a:rPr lang="en-US" dirty="0" err="1"/>
                <a:t>soln</a:t>
              </a:r>
              <a:endParaRPr lang="en-US" dirty="0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2089" y="2452"/>
              <a:ext cx="30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2C659-8E9D-444D-A580-838F3E00602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04375" y="-4081"/>
            <a:ext cx="78429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Colligative Properties of Electrolyte Solutions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46125" y="3532632"/>
            <a:ext cx="6675438" cy="523874"/>
            <a:chOff x="470" y="2015"/>
            <a:chExt cx="4205" cy="330"/>
          </a:xfrm>
        </p:grpSpPr>
        <p:sp>
          <p:nvSpPr>
            <p:cNvPr id="51213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256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dirty="0"/>
                <a:t>Boiling-Point Elevation</a:t>
              </a:r>
            </a:p>
          </p:txBody>
        </p:sp>
        <p:sp>
          <p:nvSpPr>
            <p:cNvPr id="51214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11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 err="1">
                  <a:latin typeface="Symbol" pitchFamily="18" charset="2"/>
                </a:rPr>
                <a:t>D</a:t>
              </a:r>
              <a:r>
                <a:rPr lang="en-US" sz="2800" i="1" dirty="0" err="1"/>
                <a:t>T</a:t>
              </a:r>
              <a:r>
                <a:rPr lang="en-US" sz="2800" baseline="-25000" dirty="0" err="1"/>
                <a:t>b</a:t>
              </a:r>
              <a:r>
                <a:rPr lang="en-US" sz="2800" dirty="0"/>
                <a:t> = </a:t>
              </a:r>
              <a:r>
                <a:rPr lang="en-US" sz="2800" dirty="0" err="1">
                  <a:solidFill>
                    <a:srgbClr val="FF0000"/>
                  </a:solidFill>
                </a:rPr>
                <a:t>i</a:t>
              </a:r>
              <a:r>
                <a:rPr lang="en-US" sz="2800" i="1" dirty="0" err="1"/>
                <a:t>K</a:t>
              </a:r>
              <a:r>
                <a:rPr lang="en-US" sz="2800" baseline="-25000" dirty="0" err="1"/>
                <a:t>b</a:t>
              </a:r>
              <a:r>
                <a:rPr lang="en-US" sz="2800" dirty="0"/>
                <a:t> </a:t>
              </a:r>
              <a:r>
                <a:rPr lang="en-US" sz="2800" i="1" dirty="0"/>
                <a:t>m</a:t>
              </a:r>
              <a:endParaRPr lang="en-US" sz="2800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746125" y="4320031"/>
            <a:ext cx="6573838" cy="523874"/>
            <a:chOff x="470" y="2511"/>
            <a:chExt cx="4141" cy="330"/>
          </a:xfrm>
        </p:grpSpPr>
        <p:sp>
          <p:nvSpPr>
            <p:cNvPr id="51211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295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dirty="0"/>
                <a:t>Freezing-Point Depression</a:t>
              </a:r>
            </a:p>
          </p:txBody>
        </p:sp>
        <p:sp>
          <p:nvSpPr>
            <p:cNvPr id="51212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107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 err="1">
                  <a:latin typeface="Symbol" pitchFamily="18" charset="2"/>
                </a:rPr>
                <a:t>D</a:t>
              </a:r>
              <a:r>
                <a:rPr lang="en-US" sz="2800" i="1" dirty="0" err="1"/>
                <a:t>T</a:t>
              </a:r>
              <a:r>
                <a:rPr lang="en-US" sz="2800" baseline="-25000" dirty="0" err="1"/>
                <a:t>f</a:t>
              </a:r>
              <a:r>
                <a:rPr lang="en-US" sz="2800" dirty="0"/>
                <a:t> = </a:t>
              </a:r>
              <a:r>
                <a:rPr lang="en-US" sz="2800" dirty="0" err="1">
                  <a:solidFill>
                    <a:srgbClr val="FF0000"/>
                  </a:solidFill>
                </a:rPr>
                <a:t>i</a:t>
              </a:r>
              <a:r>
                <a:rPr lang="en-US" sz="2800" i="1" dirty="0" err="1"/>
                <a:t>K</a:t>
              </a:r>
              <a:r>
                <a:rPr lang="en-US" sz="2800" baseline="-25000" dirty="0" err="1"/>
                <a:t>f</a:t>
              </a:r>
              <a:r>
                <a:rPr lang="en-US" sz="2800" dirty="0"/>
                <a:t> </a:t>
              </a:r>
              <a:r>
                <a:rPr lang="en-US" sz="2800" i="1" dirty="0"/>
                <a:t>m</a:t>
              </a:r>
              <a:endParaRPr lang="en-US" sz="2800" dirty="0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46125" y="5019440"/>
            <a:ext cx="6626225" cy="708024"/>
            <a:chOff x="470" y="2979"/>
            <a:chExt cx="4174" cy="446"/>
          </a:xfrm>
        </p:grpSpPr>
        <p:sp>
          <p:nvSpPr>
            <p:cNvPr id="51209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23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Osmotic Pressure (</a:t>
              </a:r>
              <a:r>
                <a:rPr lang="en-US" sz="2800" b="1">
                  <a:latin typeface="Symbol" pitchFamily="18" charset="2"/>
                </a:rPr>
                <a:t>p</a:t>
              </a:r>
              <a:r>
                <a:rPr lang="en-US" sz="2800" b="1"/>
                <a:t>)</a:t>
              </a:r>
            </a:p>
          </p:txBody>
        </p:sp>
        <p:sp>
          <p:nvSpPr>
            <p:cNvPr id="51210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1046" cy="446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sz="2800" i="1" dirty="0">
                  <a:latin typeface="Symbol" pitchFamily="18" charset="2"/>
                </a:rPr>
                <a:t>p</a:t>
              </a:r>
              <a:r>
                <a:rPr lang="en-US" sz="2800" dirty="0"/>
                <a:t> = </a:t>
              </a:r>
              <a:r>
                <a:rPr lang="en-US" sz="2800" dirty="0" err="1">
                  <a:solidFill>
                    <a:srgbClr val="FF0000"/>
                  </a:solidFill>
                </a:rPr>
                <a:t>i</a:t>
              </a:r>
              <a:r>
                <a:rPr lang="en-US" sz="2800" i="1" dirty="0" err="1"/>
                <a:t>MRT</a:t>
              </a:r>
              <a:endParaRPr lang="en-US" sz="2800" i="1" dirty="0"/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60390" y="1328047"/>
            <a:ext cx="7627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/>
              <a:t>Colligative properties</a:t>
            </a:r>
            <a:r>
              <a:rPr lang="en-US" sz="2400" dirty="0"/>
              <a:t> are properties that depend only on the </a:t>
            </a:r>
            <a:r>
              <a:rPr lang="en-US" sz="2400" b="1" dirty="0"/>
              <a:t>number</a:t>
            </a:r>
            <a:r>
              <a:rPr lang="en-US" sz="2400" dirty="0"/>
              <a:t> of solute particles in solution.</a:t>
            </a:r>
            <a:endParaRPr lang="en-US" sz="24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827302" y="2454274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van’t</a:t>
            </a:r>
            <a:r>
              <a:rPr lang="en-US" sz="2400" dirty="0"/>
              <a:t> Hoff factor (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/>
              <a:t>) =</a:t>
            </a:r>
          </a:p>
        </p:txBody>
      </p:sp>
      <p:grpSp>
        <p:nvGrpSpPr>
          <p:cNvPr id="49" name="Group 36"/>
          <p:cNvGrpSpPr>
            <a:grpSpLocks/>
          </p:cNvGrpSpPr>
          <p:nvPr/>
        </p:nvGrpSpPr>
        <p:grpSpPr bwMode="auto">
          <a:xfrm>
            <a:off x="3522431" y="2288727"/>
            <a:ext cx="4981576" cy="804863"/>
            <a:chOff x="2064" y="2190"/>
            <a:chExt cx="3138" cy="507"/>
          </a:xfrm>
        </p:grpSpPr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2064" y="2190"/>
              <a:ext cx="31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actual number of particles in </a:t>
              </a:r>
              <a:r>
                <a:rPr lang="en-US" dirty="0" err="1"/>
                <a:t>soln</a:t>
              </a:r>
              <a:r>
                <a:rPr lang="en-US" dirty="0"/>
                <a:t> after dissociation</a:t>
              </a:r>
            </a:p>
          </p:txBody>
        </p:sp>
        <p:sp>
          <p:nvSpPr>
            <p:cNvPr id="54" name="Text Box 34"/>
            <p:cNvSpPr txBox="1">
              <a:spLocks noChangeArrowheads="1"/>
            </p:cNvSpPr>
            <p:nvPr/>
          </p:nvSpPr>
          <p:spPr bwMode="auto">
            <a:xfrm>
              <a:off x="2143" y="2464"/>
              <a:ext cx="30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number of formula units initially dissolved in </a:t>
              </a:r>
              <a:r>
                <a:rPr lang="en-US" dirty="0" err="1"/>
                <a:t>soln</a:t>
              </a:r>
              <a:endParaRPr lang="en-US" dirty="0"/>
            </a:p>
          </p:txBody>
        </p:sp>
        <p:sp>
          <p:nvSpPr>
            <p:cNvPr id="55" name="Line 35"/>
            <p:cNvSpPr>
              <a:spLocks noChangeShapeType="1"/>
            </p:cNvSpPr>
            <p:nvPr/>
          </p:nvSpPr>
          <p:spPr bwMode="auto">
            <a:xfrm>
              <a:off x="2089" y="2452"/>
              <a:ext cx="30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9D346E-90CD-429C-B8D7-6F6C3E4AE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18" y="136525"/>
            <a:ext cx="7188897" cy="652462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8ED55C2-EF30-456D-B734-40FD06604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584" y="5455182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83A1F7-6768-4D89-A9BB-BBF6F090B459}"/>
              </a:ext>
            </a:extLst>
          </p:cNvPr>
          <p:cNvCxnSpPr>
            <a:cxnSpLocks/>
          </p:cNvCxnSpPr>
          <p:nvPr/>
        </p:nvCxnSpPr>
        <p:spPr>
          <a:xfrm>
            <a:off x="1151685" y="5734992"/>
            <a:ext cx="963718" cy="793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52116D50-1F58-450A-AE7A-656C2957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0628" y="588416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1CF559-7AC9-4FD3-BE62-4713CAF64ACC}"/>
              </a:ext>
            </a:extLst>
          </p:cNvPr>
          <p:cNvSpPr/>
          <p:nvPr/>
        </p:nvSpPr>
        <p:spPr>
          <a:xfrm>
            <a:off x="1076731" y="6328173"/>
            <a:ext cx="963719" cy="26377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2CB3B1-E0F4-4DF0-ACD4-57008967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67" y="6141497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087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904-7679-4AD1-B91F-5D6B599E50A0}" type="slidenum">
              <a:rPr lang="en-US"/>
              <a:pPr/>
              <a:t>38</a:t>
            </a:fld>
            <a:endParaRPr lang="en-US"/>
          </a:p>
        </p:txBody>
      </p:sp>
      <p:sp>
        <p:nvSpPr>
          <p:cNvPr id="2232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456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u="sng" dirty="0"/>
              <a:t>What if the “solute” doesn’t dissolve completely?</a:t>
            </a:r>
          </a:p>
        </p:txBody>
      </p:sp>
      <p:sp>
        <p:nvSpPr>
          <p:cNvPr id="2" name="Rectangle 1"/>
          <p:cNvSpPr/>
          <p:nvPr/>
        </p:nvSpPr>
        <p:spPr>
          <a:xfrm>
            <a:off x="576022" y="1452216"/>
            <a:ext cx="2001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</a:rPr>
              <a:t>Solution</a:t>
            </a:r>
          </a:p>
          <a:p>
            <a:pPr algn="ctr"/>
            <a:r>
              <a:rPr lang="en-US" altLang="en-US" sz="2400" dirty="0">
                <a:solidFill>
                  <a:srgbClr val="FF0000"/>
                </a:solidFill>
              </a:rPr>
              <a:t>Homogeneous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8905" y="1437702"/>
            <a:ext cx="2102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</a:rPr>
              <a:t>Suspension</a:t>
            </a:r>
          </a:p>
          <a:p>
            <a:pPr algn="ctr"/>
            <a:r>
              <a:rPr lang="en-US" altLang="en-US" sz="2400" dirty="0">
                <a:solidFill>
                  <a:srgbClr val="FF0000"/>
                </a:solidFill>
              </a:rPr>
              <a:t>Heterogeneous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77532" y="1867714"/>
            <a:ext cx="389583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60846" y="1983826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Colloids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0343" y="2521560"/>
            <a:ext cx="418326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4213" lvl="1" indent="-346075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1 to 1000 nm (10</a:t>
            </a:r>
            <a:r>
              <a:rPr lang="en-US" altLang="en-US" sz="2400" baseline="30000" dirty="0">
                <a:solidFill>
                  <a:srgbClr val="0000FF"/>
                </a:solidFill>
              </a:rPr>
              <a:t>–9</a:t>
            </a:r>
            <a:r>
              <a:rPr lang="en-US" altLang="en-US" sz="2400" dirty="0">
                <a:solidFill>
                  <a:srgbClr val="0000FF"/>
                </a:solidFill>
              </a:rPr>
              <a:t> to 10</a:t>
            </a:r>
            <a:r>
              <a:rPr lang="en-US" altLang="en-US" sz="2400" baseline="30000" dirty="0">
                <a:solidFill>
                  <a:srgbClr val="0000FF"/>
                </a:solidFill>
              </a:rPr>
              <a:t>–6</a:t>
            </a:r>
            <a:r>
              <a:rPr lang="en-US" altLang="en-US" sz="2400" dirty="0">
                <a:solidFill>
                  <a:srgbClr val="0000FF"/>
                </a:solidFill>
              </a:rPr>
              <a:t> m)</a:t>
            </a:r>
          </a:p>
        </p:txBody>
      </p:sp>
      <p:pic>
        <p:nvPicPr>
          <p:cNvPr id="16" name="Picture 4" descr="D:\Ramesh dont del\CHANG-11e\Art File\labeled_jpegs\12_labeled_images\cha02680_t1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958" y="3933404"/>
            <a:ext cx="5253984" cy="273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441764-DB9F-49CC-BB21-4FA9D42FD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942" y="2231369"/>
            <a:ext cx="1073022" cy="1702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BC8935-3731-43C9-AE07-38F1180CC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97" y="2283213"/>
            <a:ext cx="1066024" cy="1669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B420-57DC-40E4-BACC-80945ECD7A96}" type="slidenum">
              <a:rPr lang="en-US"/>
              <a:pPr/>
              <a:t>39</a:t>
            </a:fld>
            <a:endParaRPr lang="en-US"/>
          </a:p>
        </p:txBody>
      </p:sp>
      <p:sp>
        <p:nvSpPr>
          <p:cNvPr id="22528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u="sng" dirty="0"/>
              <a:t>The Tyndall Effect</a:t>
            </a:r>
          </a:p>
        </p:txBody>
      </p:sp>
      <p:sp>
        <p:nvSpPr>
          <p:cNvPr id="225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4976" y="1055916"/>
            <a:ext cx="8686800" cy="1409617"/>
          </a:xfrm>
        </p:spPr>
        <p:txBody>
          <a:bodyPr wrap="square">
            <a:spAutoFit/>
          </a:bodyPr>
          <a:lstStyle/>
          <a:p>
            <a:r>
              <a:rPr lang="en-US" altLang="en-US" sz="2800" dirty="0"/>
              <a:t>Colloids scatter light when it is shined upon them.</a:t>
            </a:r>
          </a:p>
          <a:p>
            <a:pPr lvl="1"/>
            <a:r>
              <a:rPr lang="en-US" altLang="en-US" sz="2400" dirty="0"/>
              <a:t>That’s why we see the sunlight scattered by dust.</a:t>
            </a:r>
          </a:p>
          <a:p>
            <a:pPr lvl="1"/>
            <a:r>
              <a:rPr lang="en-US" altLang="en-US" sz="2400" dirty="0"/>
              <a:t>This is also why we use low beams on cars when driving in fog.</a:t>
            </a:r>
            <a:endParaRPr lang="en-US" altLang="en-US" dirty="0"/>
          </a:p>
        </p:txBody>
      </p:sp>
      <p:pic>
        <p:nvPicPr>
          <p:cNvPr id="6" name="Picture 5" descr="light scatt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632" y="4479999"/>
            <a:ext cx="2854476" cy="2140857"/>
          </a:xfrm>
          <a:prstGeom prst="rect">
            <a:avLst/>
          </a:prstGeom>
        </p:spPr>
      </p:pic>
      <p:pic>
        <p:nvPicPr>
          <p:cNvPr id="8" name="Picture 7" descr="light scatterin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817" y="4479999"/>
            <a:ext cx="2854476" cy="214085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8" y="2577647"/>
            <a:ext cx="5152118" cy="17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-7937"/>
            <a:ext cx="86868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u="sng" dirty="0" err="1"/>
              <a:t>Raoult’s</a:t>
            </a:r>
            <a:r>
              <a:rPr lang="en-US" altLang="en-US" u="sng" dirty="0"/>
              <a:t> Law (Vapor Pressure Lowering)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6863" y="1028700"/>
            <a:ext cx="8361361" cy="284797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altLang="en-US" sz="2400" dirty="0"/>
              <a:t>The vapor pressure (</a:t>
            </a:r>
            <a:r>
              <a:rPr lang="en-US" altLang="en-US" sz="2400" b="1" i="1" dirty="0">
                <a:solidFill>
                  <a:schemeClr val="hlink"/>
                </a:solidFill>
              </a:rPr>
              <a:t>P</a:t>
            </a:r>
            <a:r>
              <a:rPr lang="en-US" altLang="en-US" sz="2400" b="1" i="1" baseline="-25000" dirty="0">
                <a:solidFill>
                  <a:schemeClr val="hlink"/>
                </a:solidFill>
              </a:rPr>
              <a:t>1</a:t>
            </a:r>
            <a:r>
              <a:rPr lang="en-US" altLang="en-US" sz="2400" i="1" dirty="0"/>
              <a:t> </a:t>
            </a:r>
            <a:r>
              <a:rPr lang="en-US" altLang="en-US" sz="2400" dirty="0"/>
              <a:t>) of a solvent is directly proportional to the mole fraction (</a:t>
            </a:r>
            <a:r>
              <a:rPr lang="en-US" altLang="en-US" sz="2400" b="1" i="1" dirty="0">
                <a:solidFill>
                  <a:schemeClr val="hlink"/>
                </a:solidFill>
              </a:rPr>
              <a:t>X</a:t>
            </a:r>
            <a:r>
              <a:rPr lang="en-US" altLang="en-US" sz="2400" b="1" i="1" baseline="-25000" dirty="0">
                <a:solidFill>
                  <a:schemeClr val="hlink"/>
                </a:solidFill>
              </a:rPr>
              <a:t>1</a:t>
            </a:r>
            <a:r>
              <a:rPr lang="en-US" altLang="en-US" sz="2400" i="1" dirty="0"/>
              <a:t> </a:t>
            </a:r>
            <a:r>
              <a:rPr lang="en-US" altLang="en-US" sz="2400" dirty="0"/>
              <a:t>) of the solvent in the solution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u="sng" dirty="0" err="1"/>
              <a:t>Raoult’s</a:t>
            </a:r>
            <a:r>
              <a:rPr lang="en-US" altLang="en-US" sz="2400" b="1" u="sng" dirty="0"/>
              <a:t> Law:</a:t>
            </a:r>
          </a:p>
          <a:p>
            <a:pPr lvl="1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b="1" i="1" dirty="0">
                <a:solidFill>
                  <a:schemeClr val="hlink"/>
                </a:solidFill>
              </a:rPr>
              <a:t>P</a:t>
            </a:r>
            <a:r>
              <a:rPr lang="en-US" altLang="en-US" b="1" baseline="-25000" dirty="0">
                <a:solidFill>
                  <a:schemeClr val="hlink"/>
                </a:solidFill>
              </a:rPr>
              <a:t>1</a:t>
            </a:r>
            <a:r>
              <a:rPr lang="en-US" altLang="en-US" b="1" dirty="0">
                <a:solidFill>
                  <a:schemeClr val="hlink"/>
                </a:solidFill>
              </a:rPr>
              <a:t> = </a:t>
            </a:r>
            <a:r>
              <a:rPr lang="en-US" altLang="en-US" b="1" i="1" dirty="0">
                <a:solidFill>
                  <a:schemeClr val="hlink"/>
                </a:solidFill>
              </a:rPr>
              <a:t>X</a:t>
            </a:r>
            <a:r>
              <a:rPr lang="en-US" altLang="en-US" b="1" baseline="-25000" dirty="0">
                <a:solidFill>
                  <a:schemeClr val="hlink"/>
                </a:solidFill>
              </a:rPr>
              <a:t>1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sym typeface="Symbol" pitchFamily="18" charset="2"/>
              </a:rPr>
              <a:t> </a:t>
            </a:r>
            <a:r>
              <a:rPr lang="en-US" altLang="en-US" b="1" i="1" dirty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1400" b="1" i="1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b="1" baseline="30000" dirty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b="1" baseline="-25000" dirty="0">
                <a:solidFill>
                  <a:schemeClr val="hlink"/>
                </a:solidFill>
                <a:sym typeface="Symbol" pitchFamily="18" charset="2"/>
              </a:rPr>
              <a:t>1</a:t>
            </a:r>
          </a:p>
          <a:p>
            <a:pPr lvl="1"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en-US" sz="2400" dirty="0"/>
              <a:t>		       (</a:t>
            </a:r>
            <a:r>
              <a:rPr lang="en-US" altLang="en-US" sz="2400" i="1" dirty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2000" i="1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sz="2400" baseline="30000" dirty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sz="2400" baseline="-25000" dirty="0">
                <a:solidFill>
                  <a:schemeClr val="hlink"/>
                </a:solidFill>
                <a:sym typeface="Symbol" pitchFamily="18" charset="2"/>
              </a:rPr>
              <a:t>1</a:t>
            </a:r>
            <a:r>
              <a:rPr lang="en-US" altLang="en-US" sz="2400" dirty="0">
                <a:sym typeface="Symbol" pitchFamily="18" charset="2"/>
              </a:rPr>
              <a:t> – vapor pressure of the pure solvent)</a:t>
            </a:r>
            <a:endParaRPr lang="en-US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9787" y="1987035"/>
            <a:ext cx="5525888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/>
              <a:t>vapor pressure (</a:t>
            </a:r>
            <a:r>
              <a:rPr lang="en-US" altLang="en-US" sz="2000" dirty="0">
                <a:solidFill>
                  <a:srgbClr val="0000FF"/>
                </a:solidFill>
              </a:rPr>
              <a:t>P</a:t>
            </a:r>
            <a:r>
              <a:rPr lang="en-US" altLang="en-US" sz="2000" baseline="-25000" dirty="0">
                <a:solidFill>
                  <a:srgbClr val="0000FF"/>
                </a:solidFill>
              </a:rPr>
              <a:t>1</a:t>
            </a:r>
            <a:r>
              <a:rPr lang="en-US" altLang="en-US" sz="2000" dirty="0"/>
              <a:t>) </a:t>
            </a:r>
            <a:r>
              <a:rPr lang="en-US" sz="2000" dirty="0">
                <a:latin typeface="Arial Unicode MS"/>
                <a:ea typeface="Arial Unicode MS"/>
                <a:cs typeface="Arial Unicode MS"/>
              </a:rPr>
              <a:t>∝ </a:t>
            </a:r>
            <a:r>
              <a:rPr lang="en-US" altLang="en-US" sz="2000" dirty="0"/>
              <a:t>mole fraction of solvent(</a:t>
            </a:r>
            <a:r>
              <a:rPr lang="en-US" altLang="en-US" sz="2000" b="1" i="1" dirty="0">
                <a:solidFill>
                  <a:schemeClr val="hlink"/>
                </a:solidFill>
              </a:rPr>
              <a:t>X</a:t>
            </a:r>
            <a:r>
              <a:rPr lang="en-US" altLang="en-US" sz="2000" b="1" i="1" baseline="-25000" dirty="0">
                <a:solidFill>
                  <a:schemeClr val="hlink"/>
                </a:solidFill>
              </a:rPr>
              <a:t>1</a:t>
            </a:r>
            <a:r>
              <a:rPr lang="en-US" altLang="en-US" sz="2000" dirty="0"/>
              <a:t>)</a:t>
            </a:r>
            <a:endParaRPr lang="en-US" sz="2000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888331" y="6348413"/>
            <a:ext cx="53292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As solute is added, the vapor pressure drops.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3725" y="556843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>
                <a:solidFill>
                  <a:srgbClr val="0000FF"/>
                </a:solidFill>
              </a:rPr>
              <a:t>X</a:t>
            </a:r>
            <a:r>
              <a:rPr lang="en-US" altLang="en-US" sz="3200" b="1" baseline="-25000" dirty="0">
                <a:solidFill>
                  <a:srgbClr val="0000FF"/>
                </a:solidFill>
              </a:rPr>
              <a:t>1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67275" y="5591175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53425" y="556843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>
                <a:solidFill>
                  <a:srgbClr val="0000FF"/>
                </a:solidFill>
              </a:rPr>
              <a:t>P</a:t>
            </a:r>
            <a:r>
              <a:rPr lang="en-US" altLang="en-US" sz="3200" b="1" baseline="-25000" dirty="0">
                <a:solidFill>
                  <a:srgbClr val="0000FF"/>
                </a:solidFill>
              </a:rPr>
              <a:t>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76975" y="5591175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72075" y="4101585"/>
            <a:ext cx="3294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prstClr val="black"/>
                </a:solidFill>
              </a:rPr>
              <a:t>For pure solvent </a:t>
            </a:r>
            <a:r>
              <a:rPr lang="en-US" altLang="en-US" sz="2400" b="1" i="1" dirty="0">
                <a:solidFill>
                  <a:srgbClr val="0000FF"/>
                </a:solidFill>
              </a:rPr>
              <a:t>X</a:t>
            </a:r>
            <a:r>
              <a:rPr lang="en-US" altLang="en-US" sz="2400" b="1" baseline="-25000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prstClr val="black"/>
                </a:solidFill>
              </a:rPr>
              <a:t> = 1.0</a:t>
            </a:r>
            <a:r>
              <a:rPr lang="en-US" altLang="en-US" dirty="0"/>
              <a:t>,</a:t>
            </a:r>
          </a:p>
          <a:p>
            <a:pPr marL="0" lvl="1"/>
            <a:r>
              <a:rPr lang="en-US" altLang="en-US" sz="2400" dirty="0">
                <a:solidFill>
                  <a:prstClr val="black"/>
                </a:solidFill>
              </a:rPr>
              <a:t>and</a:t>
            </a: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372360" y="4111743"/>
            <a:ext cx="3847770" cy="682638"/>
            <a:chOff x="1408" y="1322"/>
            <a:chExt cx="2994" cy="658"/>
          </a:xfrm>
        </p:grpSpPr>
        <p:sp>
          <p:nvSpPr>
            <p:cNvPr id="17" name="Text Box 68"/>
            <p:cNvSpPr txBox="1">
              <a:spLocks noChangeArrowheads="1"/>
            </p:cNvSpPr>
            <p:nvPr/>
          </p:nvSpPr>
          <p:spPr bwMode="auto">
            <a:xfrm>
              <a:off x="1408" y="1463"/>
              <a:ext cx="47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i="1" dirty="0">
                  <a:solidFill>
                    <a:srgbClr val="0000FF"/>
                  </a:solidFill>
                </a:rPr>
                <a:t>X</a:t>
              </a:r>
              <a:r>
                <a:rPr lang="en-US" baseline="-25000" dirty="0">
                  <a:solidFill>
                    <a:srgbClr val="0000FF"/>
                  </a:solidFill>
                </a:rPr>
                <a:t>1</a:t>
              </a:r>
              <a:r>
                <a:rPr lang="en-US" dirty="0"/>
                <a:t> = </a:t>
              </a:r>
              <a:endParaRPr lang="en-US" i="1" dirty="0"/>
            </a:p>
          </p:txBody>
        </p: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1768" y="1322"/>
              <a:ext cx="2634" cy="658"/>
              <a:chOff x="2064" y="1426"/>
              <a:chExt cx="2634" cy="658"/>
            </a:xfrm>
          </p:grpSpPr>
          <p:sp>
            <p:nvSpPr>
              <p:cNvPr id="19" name="Text Box 70"/>
              <p:cNvSpPr txBox="1">
                <a:spLocks noChangeArrowheads="1"/>
              </p:cNvSpPr>
              <p:nvPr/>
            </p:nvSpPr>
            <p:spPr bwMode="auto">
              <a:xfrm>
                <a:off x="2490" y="1426"/>
                <a:ext cx="1343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/>
                  <a:t>moles of solvent</a:t>
                </a:r>
              </a:p>
            </p:txBody>
          </p:sp>
          <p:sp>
            <p:nvSpPr>
              <p:cNvPr id="20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2634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/>
                  <a:t>moles of solvent + moles of solute</a:t>
                </a:r>
              </a:p>
            </p:txBody>
          </p:sp>
          <p:sp>
            <p:nvSpPr>
              <p:cNvPr id="21" name="Line 72"/>
              <p:cNvSpPr>
                <a:spLocks noChangeShapeType="1"/>
              </p:cNvSpPr>
              <p:nvPr/>
            </p:nvSpPr>
            <p:spPr bwMode="auto">
              <a:xfrm>
                <a:off x="2152" y="1752"/>
                <a:ext cx="24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5874123" y="4492109"/>
            <a:ext cx="1372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lvl="1" algn="ctr">
              <a:defRPr/>
            </a:pPr>
            <a:r>
              <a:rPr lang="en-US" altLang="en-US" sz="2800" b="1" i="1" dirty="0">
                <a:solidFill>
                  <a:srgbClr val="0000FF"/>
                </a:solidFill>
              </a:rPr>
              <a:t>P</a:t>
            </a:r>
            <a:r>
              <a:rPr lang="en-US" altLang="en-US" sz="2800" b="1" baseline="-25000" dirty="0">
                <a:solidFill>
                  <a:srgbClr val="0000FF"/>
                </a:solidFill>
              </a:rPr>
              <a:t>1</a:t>
            </a:r>
            <a:r>
              <a:rPr lang="en-US" altLang="en-US" sz="2800" b="1" dirty="0">
                <a:solidFill>
                  <a:srgbClr val="0000FF"/>
                </a:solidFill>
              </a:rPr>
              <a:t> = </a:t>
            </a:r>
            <a:r>
              <a:rPr lang="en-US" altLang="en-US" sz="2800" b="1" i="1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4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800" b="1" baseline="30000" dirty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800" b="1" baseline="-25000" dirty="0">
                <a:solidFill>
                  <a:srgbClr val="0000FF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14034" y="5654159"/>
            <a:ext cx="2098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moles of solute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600450" y="5562600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FC32-A4DB-4582-A3CA-D1A2492364F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752" y="2139094"/>
            <a:ext cx="5170711" cy="9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308" y="3474567"/>
            <a:ext cx="5357812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723713"/>
            <a:ext cx="2743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706250"/>
            <a:ext cx="28432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706250"/>
            <a:ext cx="29051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4114800" y="4209143"/>
            <a:ext cx="469900" cy="14115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72089" y="2351294"/>
            <a:ext cx="127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Polar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1" y="2362515"/>
            <a:ext cx="168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Nonpolar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4551" y="6379318"/>
            <a:ext cx="25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(nonpolar)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289" y="4731311"/>
            <a:ext cx="161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(polar)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3838" y="1101050"/>
            <a:ext cx="8605837" cy="9350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Surfactants</a:t>
            </a:r>
            <a:r>
              <a:rPr lang="en-US" altLang="en-US" sz="2400" dirty="0"/>
              <a:t> (surface-active agents) have a hydrophobic part and a hydrophilic part.  Soaps and detergents are important examples:</a:t>
            </a:r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u="sng" dirty="0"/>
              <a:t>Soap and Colloids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68846" y="4734208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Colloid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2" grpId="0"/>
      <p:bldP spid="11" grpId="0"/>
      <p:bldP spid="12" grpId="0"/>
      <p:bldP spid="1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9D346E-90CD-429C-B8D7-6F6C3E4AE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18" y="136525"/>
            <a:ext cx="7188897" cy="652462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8ED55C2-EF30-456D-B734-40FD06604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584" y="5455182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83A1F7-6768-4D89-A9BB-BBF6F090B459}"/>
              </a:ext>
            </a:extLst>
          </p:cNvPr>
          <p:cNvCxnSpPr>
            <a:cxnSpLocks/>
          </p:cNvCxnSpPr>
          <p:nvPr/>
        </p:nvCxnSpPr>
        <p:spPr>
          <a:xfrm>
            <a:off x="1151685" y="5734992"/>
            <a:ext cx="963718" cy="793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52116D50-1F58-450A-AE7A-656C2957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0628" y="588416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F2CB3B1-E0F4-4DF0-ACD4-57008967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67" y="6141497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8A4395E-B80F-43DB-8E2C-7C55FD61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819" y="6349369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776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12.7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2414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Calculate the vapor pressure of a solution made by dissolving 218 g of glucose (molar mass = 180.2 g/mol) in 460 </a:t>
            </a:r>
            <a:r>
              <a:rPr lang="en-US" dirty="0" err="1">
                <a:latin typeface="Arial" charset="0"/>
              </a:rPr>
              <a:t>mL</a:t>
            </a:r>
            <a:r>
              <a:rPr lang="en-US" dirty="0">
                <a:latin typeface="Arial" charset="0"/>
              </a:rPr>
              <a:t> of water at 30°C (P</a:t>
            </a:r>
            <a:r>
              <a:rPr lang="en-US" baseline="-25000" dirty="0">
                <a:latin typeface="Arial" charset="0"/>
              </a:rPr>
              <a:t>H2O</a:t>
            </a:r>
            <a:r>
              <a:rPr lang="en-US" dirty="0">
                <a:latin typeface="Arial" charset="0"/>
              </a:rPr>
              <a:t> = 31.82 mmHg). Assume the density of the solvent is 1.00 g/</a:t>
            </a:r>
            <a:r>
              <a:rPr lang="en-US" dirty="0" err="1">
                <a:latin typeface="Arial" charset="0"/>
              </a:rPr>
              <a:t>mL.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What is the vapor-pressure lowering?</a:t>
            </a: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88" y="3171609"/>
            <a:ext cx="2820987" cy="22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27422" y="3406259"/>
            <a:ext cx="19944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altLang="en-US" sz="2800" b="1" i="1" dirty="0">
                <a:solidFill>
                  <a:srgbClr val="0000FF"/>
                </a:solidFill>
              </a:rPr>
              <a:t>P</a:t>
            </a:r>
            <a:r>
              <a:rPr lang="en-US" altLang="en-US" sz="2800" b="1" baseline="-25000" dirty="0">
                <a:solidFill>
                  <a:srgbClr val="0000FF"/>
                </a:solidFill>
              </a:rPr>
              <a:t>1</a:t>
            </a:r>
            <a:r>
              <a:rPr lang="en-US" altLang="en-US" sz="2800" b="1" dirty="0">
                <a:solidFill>
                  <a:srgbClr val="0000FF"/>
                </a:solidFill>
              </a:rPr>
              <a:t> = </a:t>
            </a:r>
            <a:r>
              <a:rPr lang="en-US" altLang="en-US" sz="2800" b="1" i="1" dirty="0">
                <a:solidFill>
                  <a:srgbClr val="0000FF"/>
                </a:solidFill>
              </a:rPr>
              <a:t>X</a:t>
            </a:r>
            <a:r>
              <a:rPr lang="en-US" altLang="en-US" sz="2800" b="1" baseline="-25000" dirty="0">
                <a:solidFill>
                  <a:srgbClr val="0000FF"/>
                </a:solidFill>
              </a:rPr>
              <a:t>1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sym typeface="Symbol" pitchFamily="18" charset="2"/>
              </a:rPr>
              <a:t> </a:t>
            </a:r>
            <a:r>
              <a:rPr lang="en-US" altLang="en-US" sz="2800" b="1" i="1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4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800" b="1" baseline="30000" dirty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800" b="1" baseline="-25000" dirty="0">
                <a:solidFill>
                  <a:srgbClr val="0000FF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2975" y="4059615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defRPr/>
            </a:pPr>
            <a:r>
              <a:rPr lang="en-US" altLang="en-US" sz="2000" b="1" i="1" dirty="0">
                <a:solidFill>
                  <a:schemeClr val="hlink"/>
                </a:solidFill>
              </a:rPr>
              <a:t>P</a:t>
            </a:r>
            <a:r>
              <a:rPr lang="en-US" altLang="en-US" sz="2000" b="1" i="1" baseline="30000" dirty="0">
                <a:solidFill>
                  <a:schemeClr val="hlink"/>
                </a:solidFill>
              </a:rPr>
              <a:t>0</a:t>
            </a:r>
            <a:r>
              <a:rPr lang="en-US" altLang="en-US" sz="2000" b="1" i="1" baseline="-25000" dirty="0">
                <a:solidFill>
                  <a:schemeClr val="hlink"/>
                </a:solidFill>
              </a:rPr>
              <a:t>1</a:t>
            </a:r>
            <a:r>
              <a:rPr lang="en-US" altLang="en-US" sz="2000" i="1" dirty="0"/>
              <a:t> </a:t>
            </a:r>
            <a:r>
              <a:rPr lang="en-US" altLang="en-US" sz="2000" dirty="0"/>
              <a:t>= vapor pressure of pure solvent</a:t>
            </a:r>
            <a:endParaRPr lang="en-US" altLang="en-US" sz="2000" b="1" i="1" dirty="0">
              <a:solidFill>
                <a:schemeClr val="hlink"/>
              </a:solidFill>
            </a:endParaRPr>
          </a:p>
          <a:p>
            <a:pPr marL="342900" lvl="1" indent="-342900">
              <a:defRPr/>
            </a:pPr>
            <a:r>
              <a:rPr lang="en-US" altLang="en-US" sz="2000" b="1" i="1" dirty="0">
                <a:solidFill>
                  <a:schemeClr val="hlink"/>
                </a:solidFill>
              </a:rPr>
              <a:t>P</a:t>
            </a:r>
            <a:r>
              <a:rPr lang="en-US" altLang="en-US" sz="2000" b="1" i="1" baseline="-25000" dirty="0">
                <a:solidFill>
                  <a:schemeClr val="hlink"/>
                </a:solidFill>
              </a:rPr>
              <a:t>1</a:t>
            </a:r>
            <a:r>
              <a:rPr lang="en-US" altLang="en-US" sz="2000" i="1" dirty="0"/>
              <a:t>  </a:t>
            </a:r>
            <a:r>
              <a:rPr lang="en-US" altLang="en-US" sz="2000" dirty="0"/>
              <a:t>= vapor pressure of the solution </a:t>
            </a:r>
          </a:p>
          <a:p>
            <a:pPr marL="342900" lvl="1" indent="-342900">
              <a:defRPr/>
            </a:pPr>
            <a:r>
              <a:rPr lang="en-US" altLang="en-US" sz="2000" b="1" i="1" dirty="0">
                <a:solidFill>
                  <a:schemeClr val="hlink"/>
                </a:solidFill>
              </a:rPr>
              <a:t>X</a:t>
            </a:r>
            <a:r>
              <a:rPr lang="en-US" altLang="en-US" sz="2000" b="1" i="1" baseline="-25000" dirty="0">
                <a:solidFill>
                  <a:schemeClr val="hlink"/>
                </a:solidFill>
              </a:rPr>
              <a:t>1</a:t>
            </a:r>
            <a:r>
              <a:rPr lang="en-US" altLang="en-US" sz="2000" i="1" dirty="0"/>
              <a:t>  </a:t>
            </a:r>
            <a:r>
              <a:rPr lang="en-US" altLang="en-US" sz="2000" dirty="0"/>
              <a:t>= mole fraction of solvent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12.7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49225" y="633413"/>
            <a:ext cx="8807450" cy="560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 i="1" dirty="0">
                <a:solidFill>
                  <a:srgbClr val="109769"/>
                </a:solidFill>
                <a:latin typeface="Arial" charset="0"/>
              </a:rPr>
              <a:t>Solution</a:t>
            </a:r>
            <a:r>
              <a:rPr lang="en-US" b="1" i="1" dirty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The vapor pressure of a solution (</a:t>
            </a:r>
            <a:r>
              <a:rPr lang="en-US" i="1" dirty="0">
                <a:latin typeface="Arial" charset="0"/>
              </a:rPr>
              <a:t>P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 is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First we calculate the number of moles of glucose and water in the solution: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043" y="1284631"/>
            <a:ext cx="3371814" cy="104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281" y="3114675"/>
            <a:ext cx="4859338" cy="11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869" y="5214797"/>
            <a:ext cx="4094162" cy="124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49225" y="4548188"/>
            <a:ext cx="8807450" cy="604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mole fraction of water,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is given by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12.7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560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The vapor pressure of water at 30°C is31.82 mmHg.  Therefore, the vapor pressure of the glucose solution is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			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Finally, the vapor-pressure lowering (</a:t>
            </a:r>
            <a:r>
              <a:rPr lang="en-US" dirty="0">
                <a:latin typeface="Arial" charset="0"/>
                <a:sym typeface="Symbol" pitchFamily="18" charset="2"/>
              </a:rPr>
              <a:t></a:t>
            </a:r>
            <a:r>
              <a:rPr lang="en-US" i="1" dirty="0">
                <a:latin typeface="Arial" charset="0"/>
              </a:rPr>
              <a:t>P</a:t>
            </a:r>
            <a:r>
              <a:rPr lang="en-US" dirty="0">
                <a:latin typeface="Arial" charset="0"/>
              </a:rPr>
              <a:t>) is </a:t>
            </a:r>
          </a:p>
          <a:p>
            <a:pPr eaLnBrk="1" hangingPunct="1"/>
            <a:r>
              <a:rPr lang="en-US" dirty="0">
                <a:latin typeface="Arial" charset="0"/>
              </a:rPr>
              <a:t>(31.82 − 30.4) mmHg, or 1.4 mmHg.</a:t>
            </a:r>
          </a:p>
          <a:p>
            <a:pPr eaLnBrk="1" hangingPunct="1"/>
            <a:r>
              <a:rPr lang="en-US" dirty="0">
                <a:latin typeface="Arial" charset="0"/>
              </a:rPr>
              <a:t>	</a:t>
            </a:r>
          </a:p>
          <a:p>
            <a:pPr eaLnBrk="1" hangingPunct="1"/>
            <a:r>
              <a:rPr lang="en-US" dirty="0">
                <a:latin typeface="Arial" charset="0"/>
              </a:rPr>
              <a:t>		    	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876550" y="2724150"/>
            <a:ext cx="3339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 = 0.955 </a:t>
            </a:r>
            <a:r>
              <a:rPr lang="en-US" sz="2400" dirty="0">
                <a:sym typeface="Symbol" pitchFamily="18" charset="2"/>
              </a:rPr>
              <a:t> 31.82 mmHg</a:t>
            </a:r>
          </a:p>
          <a:p>
            <a:pPr algn="l"/>
            <a:r>
              <a:rPr lang="en-US" sz="2400" dirty="0"/>
              <a:t>     = 30.4 mmHg</a:t>
            </a:r>
            <a:r>
              <a:rPr lang="en-US" sz="2400" dirty="0">
                <a:sym typeface="Symbol" pitchFamily="18" charset="2"/>
              </a:rPr>
              <a:t>  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1579564"/>
            <a:ext cx="2880863" cy="89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599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/>
          </a:bodyPr>
          <a:lstStyle/>
          <a:p>
            <a:r>
              <a:rPr lang="en-US" altLang="en-US" sz="4000" u="sng" dirty="0"/>
              <a:t>Vapor-Pressure Lowering</a:t>
            </a:r>
          </a:p>
        </p:txBody>
      </p:sp>
      <p:sp>
        <p:nvSpPr>
          <p:cNvPr id="107" name="Rectangle 3"/>
          <p:cNvSpPr txBox="1">
            <a:spLocks noChangeArrowheads="1"/>
          </p:cNvSpPr>
          <p:nvPr/>
        </p:nvSpPr>
        <p:spPr>
          <a:xfrm>
            <a:off x="735289" y="6061467"/>
            <a:ext cx="7626285" cy="758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vapor pressure = the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sum of the vapor pressure of the components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The vapor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pressure for the solvent is reduced.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9100" y="1109164"/>
            <a:ext cx="8267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/>
              <a:t>What about </a:t>
            </a:r>
            <a:r>
              <a:rPr lang="en-US" altLang="en-US" sz="2000" dirty="0">
                <a:solidFill>
                  <a:srgbClr val="0000FF"/>
                </a:solidFill>
              </a:rPr>
              <a:t>volatile</a:t>
            </a:r>
            <a:r>
              <a:rPr lang="en-US" altLang="en-US" sz="2000" dirty="0"/>
              <a:t> solutes (solutes with a vapor pressure).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039951" y="1657548"/>
            <a:ext cx="301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Example: Ethanol in water.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54534" y="2461260"/>
            <a:ext cx="4627290" cy="3565922"/>
            <a:chOff x="2354534" y="2461260"/>
            <a:chExt cx="4627290" cy="3565922"/>
          </a:xfrm>
        </p:grpSpPr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8684" y="2461260"/>
              <a:ext cx="1788879" cy="312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4534" y="2470687"/>
              <a:ext cx="1788879" cy="312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21"/>
            <p:cNvSpPr/>
            <p:nvPr/>
          </p:nvSpPr>
          <p:spPr>
            <a:xfrm rot="12613573">
              <a:off x="2890762" y="3488322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12613573">
              <a:off x="6557252" y="4883893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7134041">
              <a:off x="6169837" y="4967815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12613573">
              <a:off x="3755156" y="3445461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2613573">
              <a:off x="3252712" y="356690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12613573">
              <a:off x="2647876" y="388122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12613573">
              <a:off x="3683719" y="3987640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12613573">
              <a:off x="2905049" y="413527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12613573">
              <a:off x="3331292" y="421147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12613573">
              <a:off x="3764680" y="4409121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12613573">
              <a:off x="2676447" y="4373402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12613573">
              <a:off x="2540715" y="332803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12613573">
              <a:off x="6204987" y="3542714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12613573">
              <a:off x="5443463" y="3481274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12613573">
              <a:off x="6491689" y="407727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12613573">
              <a:off x="5956859" y="410299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2613573">
              <a:off x="5400597" y="4363975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8130329">
              <a:off x="5519784" y="493457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8130329">
              <a:off x="5771244" y="516317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 rot="17134041">
              <a:off x="6337477" y="5204035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167187" y="4905375"/>
              <a:ext cx="809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Liquid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167187" y="3848100"/>
              <a:ext cx="809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Gas</a:t>
              </a: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H="1" flipV="1">
              <a:off x="5819776" y="5261610"/>
              <a:ext cx="19049" cy="4819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5181599" y="5657850"/>
              <a:ext cx="1800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Solute molecule</a:t>
              </a:r>
            </a:p>
          </p:txBody>
        </p:sp>
        <p:sp>
          <p:nvSpPr>
            <p:cNvPr id="46" name="Oval 45"/>
            <p:cNvSpPr/>
            <p:nvPr/>
          </p:nvSpPr>
          <p:spPr>
            <a:xfrm rot="8130329">
              <a:off x="5542644" y="3877302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2613573">
              <a:off x="6287377" y="410601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2613573">
              <a:off x="6484228" y="338846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2613573">
              <a:off x="5833194" y="370982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671" y="4430"/>
            <a:ext cx="86868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err="1"/>
              <a:t>Raoult’s</a:t>
            </a:r>
            <a:r>
              <a:rPr lang="en-US" altLang="en-US" sz="4000" u="sng" dirty="0"/>
              <a:t> Law (Liquid-Liquid Mixture)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5438" y="1028700"/>
            <a:ext cx="7734480" cy="42386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If components A and B of a solution are volatile, </a:t>
            </a:r>
          </a:p>
          <a:p>
            <a:pPr marL="571500" indent="-571500" eaLnBrk="1" hangingPunct="1">
              <a:buNone/>
              <a:defRPr/>
            </a:pPr>
            <a:r>
              <a:rPr lang="en-US" altLang="en-US" sz="2400" dirty="0"/>
              <a:t>	</a:t>
            </a:r>
            <a:r>
              <a:rPr lang="en-US" altLang="en-US" sz="2400" u="sng" dirty="0" err="1"/>
              <a:t>Raoult’s</a:t>
            </a:r>
            <a:r>
              <a:rPr lang="en-US" altLang="en-US" sz="2400" u="sng" dirty="0"/>
              <a:t> law still holds</a:t>
            </a:r>
            <a:r>
              <a:rPr lang="en-US" altLang="en-US" sz="2400" dirty="0"/>
              <a:t>:</a:t>
            </a:r>
          </a:p>
          <a:p>
            <a:pPr marL="342900" lvl="1" indent="-342900">
              <a:buClr>
                <a:schemeClr val="accent1"/>
              </a:buClr>
              <a:buSzPct val="65000"/>
              <a:buNone/>
              <a:defRPr/>
            </a:pPr>
            <a:r>
              <a:rPr lang="en-US" altLang="en-US" b="1" i="1" dirty="0">
                <a:solidFill>
                  <a:schemeClr val="hlink"/>
                </a:solidFill>
              </a:rPr>
              <a:t>		P</a:t>
            </a:r>
            <a:r>
              <a:rPr lang="en-US" altLang="en-US" b="1" baseline="-25000" dirty="0">
                <a:solidFill>
                  <a:schemeClr val="hlink"/>
                </a:solidFill>
              </a:rPr>
              <a:t>A</a:t>
            </a:r>
            <a:r>
              <a:rPr lang="en-US" altLang="en-US" b="1" dirty="0">
                <a:solidFill>
                  <a:schemeClr val="hlink"/>
                </a:solidFill>
              </a:rPr>
              <a:t> = </a:t>
            </a:r>
            <a:r>
              <a:rPr lang="en-US" altLang="en-US" b="1" i="1" dirty="0">
                <a:solidFill>
                  <a:schemeClr val="hlink"/>
                </a:solidFill>
              </a:rPr>
              <a:t>X</a:t>
            </a:r>
            <a:r>
              <a:rPr lang="en-US" altLang="en-US" b="1" baseline="-25000" dirty="0">
                <a:solidFill>
                  <a:schemeClr val="hlink"/>
                </a:solidFill>
              </a:rPr>
              <a:t>A</a:t>
            </a:r>
            <a:r>
              <a:rPr lang="en-US" altLang="en-US" b="1" dirty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altLang="en-US" b="1" i="1" dirty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1400" b="1" i="1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b="1" baseline="30000" dirty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b="1" baseline="-25000" dirty="0">
                <a:solidFill>
                  <a:schemeClr val="hlink"/>
                </a:solidFill>
                <a:sym typeface="Symbol" pitchFamily="18" charset="2"/>
              </a:rPr>
              <a:t>A</a:t>
            </a:r>
          </a:p>
          <a:p>
            <a:pPr marL="342900" lvl="1" indent="-342900">
              <a:buClr>
                <a:schemeClr val="accent1"/>
              </a:buClr>
              <a:buSzPct val="65000"/>
              <a:buNone/>
              <a:defRPr/>
            </a:pPr>
            <a:r>
              <a:rPr lang="en-US" altLang="en-US" b="1" i="1" dirty="0">
                <a:solidFill>
                  <a:schemeClr val="hlink"/>
                </a:solidFill>
              </a:rPr>
              <a:t>		P</a:t>
            </a:r>
            <a:r>
              <a:rPr lang="en-US" altLang="en-US" b="1" baseline="-25000" dirty="0">
                <a:solidFill>
                  <a:schemeClr val="hlink"/>
                </a:solidFill>
              </a:rPr>
              <a:t>B</a:t>
            </a:r>
            <a:r>
              <a:rPr lang="en-US" altLang="en-US" b="1" dirty="0">
                <a:solidFill>
                  <a:schemeClr val="hlink"/>
                </a:solidFill>
              </a:rPr>
              <a:t> = </a:t>
            </a:r>
            <a:r>
              <a:rPr lang="en-US" altLang="en-US" b="1" i="1" dirty="0">
                <a:solidFill>
                  <a:schemeClr val="hlink"/>
                </a:solidFill>
              </a:rPr>
              <a:t>X</a:t>
            </a:r>
            <a:r>
              <a:rPr lang="en-US" altLang="en-US" b="1" baseline="-25000" dirty="0">
                <a:solidFill>
                  <a:schemeClr val="hlink"/>
                </a:solidFill>
              </a:rPr>
              <a:t>B</a:t>
            </a:r>
            <a:r>
              <a:rPr lang="en-US" altLang="en-US" b="1" dirty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altLang="en-US" b="1" i="1" dirty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1400" b="1" i="1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b="1" baseline="30000" dirty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b="1" baseline="-25000" dirty="0">
                <a:solidFill>
                  <a:schemeClr val="hlink"/>
                </a:solidFill>
                <a:sym typeface="Symbol" pitchFamily="18" charset="2"/>
              </a:rPr>
              <a:t>B</a:t>
            </a:r>
          </a:p>
          <a:p>
            <a:pPr marL="342900" lvl="1" indent="-342900">
              <a:buClr>
                <a:schemeClr val="accent1"/>
              </a:buClr>
              <a:buSzPct val="65000"/>
              <a:buNone/>
              <a:defRPr/>
            </a:pPr>
            <a:r>
              <a:rPr lang="en-US" altLang="en-US" b="1" i="1" dirty="0">
                <a:solidFill>
                  <a:schemeClr val="hlink"/>
                </a:solidFill>
              </a:rPr>
              <a:t>		 P</a:t>
            </a:r>
            <a:r>
              <a:rPr lang="en-US" altLang="en-US" b="1" baseline="-25000" dirty="0">
                <a:solidFill>
                  <a:schemeClr val="hlink"/>
                </a:solidFill>
              </a:rPr>
              <a:t>T</a:t>
            </a:r>
            <a:r>
              <a:rPr lang="en-US" altLang="en-US" b="1" dirty="0">
                <a:solidFill>
                  <a:schemeClr val="hlink"/>
                </a:solidFill>
              </a:rPr>
              <a:t> = </a:t>
            </a:r>
            <a:r>
              <a:rPr lang="en-US" altLang="en-US" b="1" i="1" dirty="0">
                <a:solidFill>
                  <a:schemeClr val="hlink"/>
                </a:solidFill>
              </a:rPr>
              <a:t>P</a:t>
            </a:r>
            <a:r>
              <a:rPr lang="en-US" altLang="en-US" b="1" baseline="-25000" dirty="0">
                <a:solidFill>
                  <a:schemeClr val="hlink"/>
                </a:solidFill>
              </a:rPr>
              <a:t>A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i="1" dirty="0">
                <a:solidFill>
                  <a:schemeClr val="hlink"/>
                </a:solidFill>
              </a:rPr>
              <a:t>+ P</a:t>
            </a:r>
            <a:r>
              <a:rPr lang="en-US" altLang="en-US" b="1" baseline="-25000" dirty="0">
                <a:solidFill>
                  <a:schemeClr val="hlink"/>
                </a:solidFill>
              </a:rPr>
              <a:t>B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endParaRPr lang="en-US" altLang="en-US" b="1" i="1" dirty="0">
              <a:solidFill>
                <a:schemeClr val="hlink"/>
              </a:solidFill>
            </a:endParaRPr>
          </a:p>
          <a:p>
            <a:pPr marL="342900" lvl="1" indent="-342900">
              <a:buClr>
                <a:schemeClr val="accent1"/>
              </a:buClr>
              <a:buSzPct val="65000"/>
              <a:buNone/>
              <a:defRPr/>
            </a:pPr>
            <a:r>
              <a:rPr lang="en-US" altLang="en-US" b="1" i="1" dirty="0">
                <a:solidFill>
                  <a:schemeClr val="hlink"/>
                </a:solidFill>
              </a:rPr>
              <a:t>		P</a:t>
            </a:r>
            <a:r>
              <a:rPr lang="en-US" altLang="en-US" b="1" baseline="-25000" dirty="0">
                <a:solidFill>
                  <a:schemeClr val="hlink"/>
                </a:solidFill>
              </a:rPr>
              <a:t>T</a:t>
            </a:r>
            <a:r>
              <a:rPr lang="en-US" altLang="en-US" b="1" dirty="0">
                <a:solidFill>
                  <a:schemeClr val="hlink"/>
                </a:solidFill>
              </a:rPr>
              <a:t> = </a:t>
            </a:r>
            <a:r>
              <a:rPr lang="en-US" altLang="en-US" b="1" i="1" dirty="0">
                <a:solidFill>
                  <a:schemeClr val="hlink"/>
                </a:solidFill>
              </a:rPr>
              <a:t>X</a:t>
            </a:r>
            <a:r>
              <a:rPr lang="en-US" altLang="en-US" b="1" baseline="-25000" dirty="0">
                <a:solidFill>
                  <a:schemeClr val="hlink"/>
                </a:solidFill>
              </a:rPr>
              <a:t>A</a:t>
            </a:r>
            <a:r>
              <a:rPr lang="en-US" altLang="en-US" b="1" dirty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altLang="en-US" b="1" i="1" dirty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1200" b="1" i="1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b="1" baseline="30000" dirty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b="1" baseline="-25000" dirty="0">
                <a:solidFill>
                  <a:schemeClr val="hlink"/>
                </a:solidFill>
                <a:sym typeface="Symbol" pitchFamily="18" charset="2"/>
              </a:rPr>
              <a:t>A </a:t>
            </a:r>
            <a:r>
              <a:rPr lang="en-US" altLang="en-US" b="1" i="1" dirty="0">
                <a:solidFill>
                  <a:schemeClr val="hlink"/>
                </a:solidFill>
              </a:rPr>
              <a:t>+ X</a:t>
            </a:r>
            <a:r>
              <a:rPr lang="en-US" altLang="en-US" b="1" baseline="-25000" dirty="0">
                <a:solidFill>
                  <a:schemeClr val="hlink"/>
                </a:solidFill>
              </a:rPr>
              <a:t>B</a:t>
            </a:r>
            <a:r>
              <a:rPr lang="en-US" altLang="en-US" b="1" dirty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altLang="en-US" b="1" i="1" dirty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1200" b="1" i="1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b="1" baseline="30000" dirty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b="1" baseline="-25000" dirty="0">
                <a:solidFill>
                  <a:schemeClr val="hlink"/>
                </a:solidFill>
                <a:sym typeface="Symbol" pitchFamily="18" charset="2"/>
              </a:rPr>
              <a:t>B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/>
              <a:t>Assuming it is an ideal solution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/>
              <a:t>For an ideal solution, </a:t>
            </a:r>
            <a:r>
              <a:rPr lang="en-US" altLang="en-US" sz="2600" dirty="0">
                <a:sym typeface="Symbol"/>
              </a:rPr>
              <a:t></a:t>
            </a:r>
            <a:r>
              <a:rPr lang="en-US" altLang="en-US" sz="2600" i="1" dirty="0" err="1">
                <a:sym typeface="Symbol"/>
              </a:rPr>
              <a:t>H</a:t>
            </a:r>
            <a:r>
              <a:rPr lang="en-US" altLang="en-US" sz="2600" baseline="-25000" dirty="0" err="1">
                <a:sym typeface="Symbol"/>
              </a:rPr>
              <a:t>soln</a:t>
            </a:r>
            <a:r>
              <a:rPr lang="en-US" altLang="en-US" sz="2600" dirty="0">
                <a:sym typeface="Symbol"/>
              </a:rPr>
              <a:t> 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3395605"/>
            <a:ext cx="1279525" cy="178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75" y="1585860"/>
            <a:ext cx="2312999" cy="84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2376434"/>
            <a:ext cx="2114550" cy="8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21300" y="5319711"/>
            <a:ext cx="340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i="1" dirty="0" err="1"/>
              <a:t>H</a:t>
            </a:r>
            <a:r>
              <a:rPr lang="en-US" sz="2400" baseline="-25000" dirty="0" err="1"/>
              <a:t>soln</a:t>
            </a:r>
            <a:r>
              <a:rPr lang="en-US" sz="2400" dirty="0"/>
              <a:t> =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H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457825" y="3028950"/>
            <a:ext cx="485775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48650" y="2219325"/>
            <a:ext cx="485775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1662" y="5862935"/>
            <a:ext cx="7515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342900"/>
            <a:r>
              <a:rPr lang="en-US" dirty="0"/>
              <a:t>Ideal if:</a:t>
            </a:r>
          </a:p>
          <a:p>
            <a:pPr marL="685800" lvl="0" indent="-342900"/>
            <a:r>
              <a:rPr lang="en-US" dirty="0">
                <a:solidFill>
                  <a:srgbClr val="800080"/>
                </a:solidFill>
              </a:rPr>
              <a:t>solvent</a:t>
            </a:r>
            <a:r>
              <a:rPr lang="en-US" dirty="0">
                <a:solidFill>
                  <a:prstClr val="black"/>
                </a:solidFill>
              </a:rPr>
              <a:t>-</a:t>
            </a:r>
            <a:r>
              <a:rPr lang="en-US" dirty="0">
                <a:solidFill>
                  <a:srgbClr val="FF3300"/>
                </a:solidFill>
              </a:rPr>
              <a:t>solute</a:t>
            </a:r>
            <a:r>
              <a:rPr lang="en-US" dirty="0">
                <a:solidFill>
                  <a:prstClr val="black"/>
                </a:solidFill>
              </a:rPr>
              <a:t>  interaction = </a:t>
            </a:r>
            <a:r>
              <a:rPr lang="en-US" dirty="0">
                <a:solidFill>
                  <a:srgbClr val="FF3300"/>
                </a:solidFill>
              </a:rPr>
              <a:t>solute-solute + </a:t>
            </a:r>
            <a:r>
              <a:rPr lang="en-US" dirty="0">
                <a:solidFill>
                  <a:schemeClr val="folHlink"/>
                </a:solidFill>
              </a:rPr>
              <a:t>solvent-solvent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2242</Words>
  <Application>Microsoft Office PowerPoint</Application>
  <PresentationFormat>On-screen Show (4:3)</PresentationFormat>
  <Paragraphs>414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Unicode MS</vt:lpstr>
      <vt:lpstr>Calibri</vt:lpstr>
      <vt:lpstr>Symbol</vt:lpstr>
      <vt:lpstr>Wingdings</vt:lpstr>
      <vt:lpstr>Office Theme</vt:lpstr>
      <vt:lpstr>CS ChemDraw Drawing</vt:lpstr>
      <vt:lpstr>Equation</vt:lpstr>
      <vt:lpstr>PowerPoint Presentation</vt:lpstr>
      <vt:lpstr>Colligative Properties of Solutions</vt:lpstr>
      <vt:lpstr>Vapor-Pressure Lowering</vt:lpstr>
      <vt:lpstr>Raoult’s Law (Vapor Pressure Lowering)</vt:lpstr>
      <vt:lpstr>PowerPoint Presentation</vt:lpstr>
      <vt:lpstr>PowerPoint Presentation</vt:lpstr>
      <vt:lpstr>PowerPoint Presentation</vt:lpstr>
      <vt:lpstr>Vapor-Pressure Lowering</vt:lpstr>
      <vt:lpstr>Raoult’s Law (Liquid-Liquid Mixture)</vt:lpstr>
      <vt:lpstr>PowerPoint Presentation</vt:lpstr>
      <vt:lpstr>PowerPoint Presentation</vt:lpstr>
      <vt:lpstr>Colligative Properties of Solutions</vt:lpstr>
      <vt:lpstr>Fwd: From Grandma</vt:lpstr>
      <vt:lpstr>Solutions and Cooking</vt:lpstr>
      <vt:lpstr>Boiling Point Elevation</vt:lpstr>
      <vt:lpstr>Fact Checking, Fwd: From Grandma</vt:lpstr>
      <vt:lpstr>Fact Checking, Fwd: From Grandma</vt:lpstr>
      <vt:lpstr>Colligative Properties of Solutions</vt:lpstr>
      <vt:lpstr>Freezing Point Depression</vt:lpstr>
      <vt:lpstr>Freezing Point Depression</vt:lpstr>
      <vt:lpstr>Phase Diagram Solution vs Water</vt:lpstr>
      <vt:lpstr>PowerPoint Presentation</vt:lpstr>
      <vt:lpstr>Colligative Properties of Solutions</vt:lpstr>
      <vt:lpstr>PowerPoint Presentation</vt:lpstr>
      <vt:lpstr>PowerPoint Presentation</vt:lpstr>
      <vt:lpstr>PowerPoint Presentation</vt:lpstr>
      <vt:lpstr>Osmotic Pressure</vt:lpstr>
      <vt:lpstr>PowerPoint Presentation</vt:lpstr>
      <vt:lpstr>PowerPoint Presentation</vt:lpstr>
      <vt:lpstr>PowerPoint Presentation</vt:lpstr>
      <vt:lpstr>PowerPoint Presentation</vt:lpstr>
      <vt:lpstr>Reverse Osmosis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the “solute” doesn’t dissolve completely?</vt:lpstr>
      <vt:lpstr>The Tyndall Effect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61</cp:revision>
  <dcterms:created xsi:type="dcterms:W3CDTF">2015-01-13T16:47:04Z</dcterms:created>
  <dcterms:modified xsi:type="dcterms:W3CDTF">2019-01-24T15:20:34Z</dcterms:modified>
</cp:coreProperties>
</file>